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8CF758C-3B17-4B8B-BB23-918B351F46A2}" type="datetimeFigureOut">
              <a:rPr lang="ru-RU" smtClean="0"/>
              <a:t>14.10.2014</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1617609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8CF758C-3B17-4B8B-BB23-918B351F46A2}" type="datetimeFigureOut">
              <a:rPr lang="ru-RU" smtClean="0"/>
              <a:t>14.10.2014</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317319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8CF758C-3B17-4B8B-BB23-918B351F46A2}" type="datetimeFigureOut">
              <a:rPr lang="ru-RU" smtClean="0"/>
              <a:t>14.10.2014</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294302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8CF758C-3B17-4B8B-BB23-918B351F46A2}" type="datetimeFigureOut">
              <a:rPr lang="ru-RU" smtClean="0"/>
              <a:t>14.10.2014</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496270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8CF758C-3B17-4B8B-BB23-918B351F46A2}" type="datetimeFigureOut">
              <a:rPr lang="ru-RU" smtClean="0"/>
              <a:t>14.10.2014</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3448024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8CF758C-3B17-4B8B-BB23-918B351F46A2}" type="datetimeFigureOut">
              <a:rPr lang="ru-RU" smtClean="0"/>
              <a:t>14.10.2014</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1410006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CF758C-3B17-4B8B-BB23-918B351F46A2}" type="datetimeFigureOut">
              <a:rPr lang="ru-RU" smtClean="0"/>
              <a:t>14.10.2014</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429482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8CF758C-3B17-4B8B-BB23-918B351F46A2}" type="datetimeFigureOut">
              <a:rPr lang="ru-RU" smtClean="0"/>
              <a:t>14.10.2014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3169109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8CF758C-3B17-4B8B-BB23-918B351F46A2}" type="datetimeFigureOut">
              <a:rPr lang="ru-RU" smtClean="0"/>
              <a:t>14.10.2014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470528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8CF758C-3B17-4B8B-BB23-918B351F46A2}" type="datetimeFigureOut">
              <a:rPr lang="ru-RU" smtClean="0"/>
              <a:t>14.10.2014</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549864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8CF758C-3B17-4B8B-BB23-918B351F46A2}" type="datetimeFigureOut">
              <a:rPr lang="ru-RU" smtClean="0"/>
              <a:t>14.10.2014</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0D5A733-A66D-4BF4-8A13-55FB7483C6AA}"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0835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8CF758C-3B17-4B8B-BB23-918B351F46A2}" type="datetimeFigureOut">
              <a:rPr lang="ru-RU" smtClean="0"/>
              <a:t>14.10.2014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13756857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8CF758C-3B17-4B8B-BB23-918B351F46A2}" type="datetimeFigureOut">
              <a:rPr lang="ru-RU" smtClean="0"/>
              <a:t>14.10.2014</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5A733-A66D-4BF4-8A13-55FB7483C6AA}"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05452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8CF758C-3B17-4B8B-BB23-918B351F46A2}" type="datetimeFigureOut">
              <a:rPr lang="ru-RU" smtClean="0"/>
              <a:t>14.10.2014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25576793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8CF758C-3B17-4B8B-BB23-918B351F46A2}" type="datetimeFigureOut">
              <a:rPr lang="ru-RU" smtClean="0"/>
              <a:t>14.10.2014</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688068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8CF758C-3B17-4B8B-BB23-918B351F46A2}" type="datetimeFigureOut">
              <a:rPr lang="ru-RU" smtClean="0"/>
              <a:t>14.10.2014</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0D5A733-A66D-4BF4-8A13-55FB7483C6AA}" type="slidenum">
              <a:rPr lang="ru-RU" smtClean="0"/>
              <a:t>‹#›</a:t>
            </a:fld>
            <a:endParaRPr lang="ru-RU"/>
          </a:p>
        </p:txBody>
      </p:sp>
    </p:spTree>
    <p:extLst>
      <p:ext uri="{BB962C8B-B14F-4D97-AF65-F5344CB8AC3E}">
        <p14:creationId xmlns:p14="http://schemas.microsoft.com/office/powerpoint/2010/main" val="222182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8CF758C-3B17-4B8B-BB23-918B351F46A2}" type="datetimeFigureOut">
              <a:rPr lang="ru-RU" smtClean="0"/>
              <a:t>14.10.2014</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0D5A733-A66D-4BF4-8A13-55FB7483C6AA}" type="slidenum">
              <a:rPr lang="ru-RU" smtClean="0"/>
              <a:t>‹#›</a:t>
            </a:fld>
            <a:endParaRPr lang="ru-RU"/>
          </a:p>
        </p:txBody>
      </p:sp>
    </p:spTree>
    <p:extLst>
      <p:ext uri="{BB962C8B-B14F-4D97-AF65-F5344CB8AC3E}">
        <p14:creationId xmlns:p14="http://schemas.microsoft.com/office/powerpoint/2010/main" val="344302738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Leaf" TargetMode="External"/><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hyperlink" Target="https://en.wikipedia.org/wiki/Cultivar" TargetMode="External"/><Relationship Id="rId4" Type="http://schemas.openxmlformats.org/officeDocument/2006/relationships/hyperlink" Target="https://en.wikipedia.org/wiki/Flower"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en.wikipedia.org/wiki/Butter" TargetMode="External"/><Relationship Id="rId2" Type="http://schemas.openxmlformats.org/officeDocument/2006/relationships/hyperlink" Target="https://en.wikipedia.org/wiki/Late_Latin" TargetMode="Externa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en.wikipedia.org/wiki/N.Robson" TargetMode="External"/><Relationship Id="rId2" Type="http://schemas.openxmlformats.org/officeDocument/2006/relationships/hyperlink" Target="https://en.wikipedia.org/wiki/Help:IPA_for_English" TargetMode="External"/><Relationship Id="rId1" Type="http://schemas.openxmlformats.org/officeDocument/2006/relationships/slideLayout" Target="../slideLayouts/slideLayout7.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01253" y="559557"/>
            <a:ext cx="9034819" cy="523220"/>
          </a:xfrm>
          <a:prstGeom prst="rect">
            <a:avLst/>
          </a:prstGeom>
          <a:noFill/>
        </p:spPr>
        <p:txBody>
          <a:bodyPr wrap="square" rtlCol="0">
            <a:spAutoFit/>
          </a:bodyPr>
          <a:lstStyle/>
          <a:p>
            <a:pPr algn="ctr"/>
            <a:r>
              <a:rPr lang="ru-RU" sz="2800" dirty="0" smtClean="0">
                <a:latin typeface="Times New Roman" panose="02020603050405020304" pitchFamily="18" charset="0"/>
                <a:cs typeface="Times New Roman" panose="02020603050405020304" pitchFamily="18" charset="0"/>
              </a:rPr>
              <a:t>ГБОУ СПО НО «</a:t>
            </a:r>
            <a:r>
              <a:rPr lang="ru-RU" sz="2800" dirty="0" err="1" smtClean="0">
                <a:latin typeface="Times New Roman" panose="02020603050405020304" pitchFamily="18" charset="0"/>
                <a:cs typeface="Times New Roman" panose="02020603050405020304" pitchFamily="18" charset="0"/>
              </a:rPr>
              <a:t>Краснобаковский</a:t>
            </a:r>
            <a:r>
              <a:rPr lang="ru-RU" sz="2800" dirty="0" smtClean="0">
                <a:latin typeface="Times New Roman" panose="02020603050405020304" pitchFamily="18" charset="0"/>
                <a:cs typeface="Times New Roman" panose="02020603050405020304" pitchFamily="18" charset="0"/>
              </a:rPr>
              <a:t> лесной колледж»</a:t>
            </a:r>
            <a:endParaRPr lang="ru-RU"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8639032" y="4380930"/>
            <a:ext cx="2784143" cy="1200329"/>
          </a:xfrm>
          <a:prstGeom prst="rect">
            <a:avLst/>
          </a:prstGeom>
          <a:noFill/>
        </p:spPr>
        <p:txBody>
          <a:bodyPr wrap="square" rtlCol="0">
            <a:spAutoFit/>
          </a:bodyPr>
          <a:lstStyle/>
          <a:p>
            <a:r>
              <a:rPr lang="ru-RU" sz="2400" dirty="0" smtClean="0">
                <a:latin typeface="Times New Roman" panose="02020603050405020304" pitchFamily="18" charset="0"/>
                <a:cs typeface="Times New Roman" panose="02020603050405020304" pitchFamily="18" charset="0"/>
              </a:rPr>
              <a:t>Студентки 4курса 3группы</a:t>
            </a:r>
          </a:p>
          <a:p>
            <a:r>
              <a:rPr lang="ru-RU" sz="2400" dirty="0" smtClean="0">
                <a:latin typeface="Times New Roman" panose="02020603050405020304" pitchFamily="18" charset="0"/>
                <a:cs typeface="Times New Roman" panose="02020603050405020304" pitchFamily="18" charset="0"/>
              </a:rPr>
              <a:t>Зориной Юлии</a:t>
            </a:r>
            <a:endParaRPr lang="ru-RU"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964072" y="5895833"/>
            <a:ext cx="1298241" cy="461665"/>
          </a:xfrm>
          <a:prstGeom prst="rect">
            <a:avLst/>
          </a:prstGeom>
          <a:noFill/>
        </p:spPr>
        <p:txBody>
          <a:bodyPr wrap="none" rtlCol="0">
            <a:spAutoFit/>
          </a:bodyPr>
          <a:lstStyle/>
          <a:p>
            <a:r>
              <a:rPr lang="ru-RU" sz="2400" dirty="0" smtClean="0">
                <a:latin typeface="Times New Roman" panose="02020603050405020304" pitchFamily="18" charset="0"/>
                <a:cs typeface="Times New Roman" panose="02020603050405020304" pitchFamily="18" charset="0"/>
              </a:rPr>
              <a:t>2014 год</a:t>
            </a:r>
            <a:endParaRPr lang="ru-RU" sz="2400"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924045" y="2047164"/>
            <a:ext cx="3291907" cy="1200329"/>
          </a:xfrm>
          <a:prstGeom prst="rect">
            <a:avLst/>
          </a:prstGeom>
          <a:noFill/>
        </p:spPr>
        <p:txBody>
          <a:bodyPr wrap="square" lIns="91440" tIns="45720" rIns="91440" bIns="45720">
            <a:spAutoFit/>
          </a:bodyPr>
          <a:lstStyle/>
          <a:p>
            <a:pPr algn="ctr"/>
            <a:r>
              <a:rPr lang="ru-RU" sz="72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ЦВЕТЫ</a:t>
            </a:r>
            <a:endParaRPr lang="ru-RU" sz="72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2629511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492488" y="343553"/>
            <a:ext cx="3106941"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Verbena</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pic>
        <p:nvPicPr>
          <p:cNvPr id="1026" name="Picture 2" descr="Verbena officinalis2p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3749" y="1667302"/>
            <a:ext cx="3734036" cy="498324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045958" y="1774208"/>
            <a:ext cx="5158854" cy="3539430"/>
          </a:xfrm>
          <a:prstGeom prst="rect">
            <a:avLst/>
          </a:prstGeom>
          <a:noFill/>
        </p:spPr>
        <p:txBody>
          <a:bodyPr wrap="square" rtlCol="0">
            <a:spAutoFit/>
          </a:bodyPr>
          <a:lstStyle/>
          <a:p>
            <a:r>
              <a:rPr lang="en-US" sz="2800" dirty="0">
                <a:solidFill>
                  <a:srgbClr val="7030A0"/>
                </a:solidFill>
                <a:latin typeface="Times New Roman" panose="02020603050405020304" pitchFamily="18" charset="0"/>
                <a:cs typeface="Times New Roman" panose="02020603050405020304" pitchFamily="18" charset="0"/>
              </a:rPr>
              <a:t>The </a:t>
            </a:r>
            <a:r>
              <a:rPr lang="en-US" sz="2800" dirty="0" smtClean="0">
                <a:solidFill>
                  <a:srgbClr val="7030A0"/>
                </a:solidFill>
                <a:latin typeface="Times New Roman" panose="02020603050405020304" pitchFamily="18" charset="0"/>
                <a:cs typeface="Times New Roman" panose="02020603050405020304" pitchFamily="18" charset="0"/>
                <a:hlinkClick r:id="rId3" tooltip="Leaf"/>
              </a:rPr>
              <a:t>leaves</a:t>
            </a:r>
            <a:r>
              <a:rPr lang="en-US" sz="2800" dirty="0">
                <a:solidFill>
                  <a:srgbClr val="7030A0"/>
                </a:solidFill>
                <a:latin typeface="Times New Roman" panose="02020603050405020304" pitchFamily="18" charset="0"/>
                <a:cs typeface="Times New Roman" panose="02020603050405020304" pitchFamily="18" charset="0"/>
              </a:rPr>
              <a:t> are usually opposite, simple, and in many species hairy, often densely so. The </a:t>
            </a:r>
            <a:r>
              <a:rPr lang="en-US" sz="2800" dirty="0">
                <a:solidFill>
                  <a:srgbClr val="7030A0"/>
                </a:solidFill>
                <a:latin typeface="Times New Roman" panose="02020603050405020304" pitchFamily="18" charset="0"/>
                <a:cs typeface="Times New Roman" panose="02020603050405020304" pitchFamily="18" charset="0"/>
                <a:hlinkClick r:id="rId4" tooltip="Flower"/>
              </a:rPr>
              <a:t>flowers</a:t>
            </a:r>
            <a:r>
              <a:rPr lang="en-US" sz="2800" dirty="0">
                <a:solidFill>
                  <a:srgbClr val="7030A0"/>
                </a:solidFill>
                <a:latin typeface="Times New Roman" panose="02020603050405020304" pitchFamily="18" charset="0"/>
                <a:cs typeface="Times New Roman" panose="02020603050405020304" pitchFamily="18" charset="0"/>
              </a:rPr>
              <a:t> are small, with five petals, and borne in dense spikes. Typically some shade of blue, they may also be white, pink, or purple, especially in </a:t>
            </a:r>
            <a:r>
              <a:rPr lang="en-US" sz="2800" dirty="0">
                <a:solidFill>
                  <a:srgbClr val="7030A0"/>
                </a:solidFill>
                <a:latin typeface="Times New Roman" panose="02020603050405020304" pitchFamily="18" charset="0"/>
                <a:cs typeface="Times New Roman" panose="02020603050405020304" pitchFamily="18" charset="0"/>
                <a:hlinkClick r:id="rId5" tooltip="Cultivar"/>
              </a:rPr>
              <a:t>cultivars</a:t>
            </a:r>
            <a:r>
              <a:rPr lang="en-US" sz="2800" dirty="0">
                <a:solidFill>
                  <a:srgbClr val="7030A0"/>
                </a:solidFill>
                <a:latin typeface="Times New Roman" panose="02020603050405020304" pitchFamily="18" charset="0"/>
                <a:cs typeface="Times New Roman" panose="02020603050405020304" pitchFamily="18" charset="0"/>
              </a:rPr>
              <a:t>.</a:t>
            </a:r>
            <a:endParaRPr lang="ru-RU" sz="2800"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812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4608" y="1276530"/>
            <a:ext cx="6246125" cy="5693866"/>
          </a:xfrm>
          <a:prstGeom prst="rect">
            <a:avLst/>
          </a:prstGeom>
        </p:spPr>
        <p:txBody>
          <a:bodyPr wrap="square">
            <a:spAutoFit/>
          </a:bodyPr>
          <a:lstStyle/>
          <a:p>
            <a:r>
              <a:rPr lang="en-US" sz="2800" dirty="0">
                <a:solidFill>
                  <a:srgbClr val="252525"/>
                </a:solidFill>
                <a:latin typeface="Times New Roman" panose="02020603050405020304" pitchFamily="18" charset="0"/>
                <a:cs typeface="Times New Roman" panose="02020603050405020304" pitchFamily="18" charset="0"/>
              </a:rPr>
              <a:t>The name </a:t>
            </a:r>
            <a:r>
              <a:rPr lang="en-US" sz="2800" i="1" dirty="0">
                <a:solidFill>
                  <a:srgbClr val="252525"/>
                </a:solidFill>
                <a:latin typeface="Times New Roman" panose="02020603050405020304" pitchFamily="18" charset="0"/>
                <a:cs typeface="Times New Roman" panose="02020603050405020304" pitchFamily="18" charset="0"/>
              </a:rPr>
              <a:t>Ranunculus</a:t>
            </a:r>
            <a:r>
              <a:rPr lang="en-US" sz="2800" dirty="0">
                <a:solidFill>
                  <a:srgbClr val="252525"/>
                </a:solidFill>
                <a:latin typeface="Times New Roman" panose="02020603050405020304" pitchFamily="18" charset="0"/>
                <a:cs typeface="Times New Roman" panose="02020603050405020304" pitchFamily="18" charset="0"/>
              </a:rPr>
              <a:t> is </a:t>
            </a:r>
            <a:r>
              <a:rPr lang="en-US" sz="2800" dirty="0">
                <a:solidFill>
                  <a:srgbClr val="0B0080"/>
                </a:solidFill>
                <a:latin typeface="Times New Roman" panose="02020603050405020304" pitchFamily="18" charset="0"/>
                <a:cs typeface="Times New Roman" panose="02020603050405020304" pitchFamily="18" charset="0"/>
                <a:hlinkClick r:id="rId2" tooltip="Late Latin"/>
              </a:rPr>
              <a:t>Late Latin</a:t>
            </a:r>
            <a:r>
              <a:rPr lang="en-US" sz="2800" dirty="0">
                <a:solidFill>
                  <a:srgbClr val="252525"/>
                </a:solidFill>
                <a:latin typeface="Times New Roman" panose="02020603050405020304" pitchFamily="18" charset="0"/>
                <a:cs typeface="Times New Roman" panose="02020603050405020304" pitchFamily="18" charset="0"/>
              </a:rPr>
              <a:t> for "little frog," from </a:t>
            </a:r>
            <a:r>
              <a:rPr lang="en-US" sz="2800" i="1" dirty="0" err="1">
                <a:solidFill>
                  <a:srgbClr val="252525"/>
                </a:solidFill>
                <a:latin typeface="Times New Roman" panose="02020603050405020304" pitchFamily="18" charset="0"/>
                <a:cs typeface="Times New Roman" panose="02020603050405020304" pitchFamily="18" charset="0"/>
              </a:rPr>
              <a:t>rana</a:t>
            </a:r>
            <a:r>
              <a:rPr lang="en-US" sz="2800" dirty="0">
                <a:solidFill>
                  <a:srgbClr val="252525"/>
                </a:solidFill>
                <a:latin typeface="Times New Roman" panose="02020603050405020304" pitchFamily="18" charset="0"/>
                <a:cs typeface="Times New Roman" panose="02020603050405020304" pitchFamily="18" charset="0"/>
              </a:rPr>
              <a:t> "frog" and a diminutive ending. This probably refers to many species being found near water, like frogs.</a:t>
            </a:r>
          </a:p>
          <a:p>
            <a:r>
              <a:rPr lang="en-US" sz="2800" dirty="0">
                <a:solidFill>
                  <a:srgbClr val="252525"/>
                </a:solidFill>
                <a:latin typeface="Times New Roman" panose="02020603050405020304" pitchFamily="18" charset="0"/>
                <a:cs typeface="Times New Roman" panose="02020603050405020304" pitchFamily="18" charset="0"/>
              </a:rPr>
              <a:t>The name </a:t>
            </a:r>
            <a:r>
              <a:rPr lang="en-US" sz="2800" i="1" dirty="0">
                <a:solidFill>
                  <a:srgbClr val="252525"/>
                </a:solidFill>
                <a:latin typeface="Times New Roman" panose="02020603050405020304" pitchFamily="18" charset="0"/>
                <a:cs typeface="Times New Roman" panose="02020603050405020304" pitchFamily="18" charset="0"/>
              </a:rPr>
              <a:t>buttercup</a:t>
            </a:r>
            <a:r>
              <a:rPr lang="en-US" sz="2800" dirty="0">
                <a:solidFill>
                  <a:srgbClr val="252525"/>
                </a:solidFill>
                <a:latin typeface="Times New Roman" panose="02020603050405020304" pitchFamily="18" charset="0"/>
                <a:cs typeface="Times New Roman" panose="02020603050405020304" pitchFamily="18" charset="0"/>
              </a:rPr>
              <a:t> may derive from a false belief that the plants give </a:t>
            </a:r>
            <a:r>
              <a:rPr lang="en-US" sz="2800" dirty="0">
                <a:solidFill>
                  <a:srgbClr val="0B0080"/>
                </a:solidFill>
                <a:latin typeface="Times New Roman" panose="02020603050405020304" pitchFamily="18" charset="0"/>
                <a:cs typeface="Times New Roman" panose="02020603050405020304" pitchFamily="18" charset="0"/>
                <a:hlinkClick r:id="rId3" tooltip="Butter"/>
              </a:rPr>
              <a:t>butter</a:t>
            </a:r>
            <a:r>
              <a:rPr lang="en-US" sz="2800" dirty="0">
                <a:solidFill>
                  <a:srgbClr val="252525"/>
                </a:solidFill>
                <a:latin typeface="Times New Roman" panose="02020603050405020304" pitchFamily="18" charset="0"/>
                <a:cs typeface="Times New Roman" panose="02020603050405020304" pitchFamily="18" charset="0"/>
              </a:rPr>
              <a:t> its characteristic yellow hue (in fact it is poisonous to cows and other livestock). A popular children's game involves holding a buttercup up to the chin; a yellow reflection is supposed to indicate fondness for butter</a:t>
            </a:r>
            <a:r>
              <a:rPr lang="en-US" dirty="0">
                <a:solidFill>
                  <a:srgbClr val="252525"/>
                </a:solidFill>
                <a:latin typeface="Arial" panose="020B0604020202020204" pitchFamily="34" charset="0"/>
              </a:rPr>
              <a:t>.</a:t>
            </a:r>
            <a:endParaRPr lang="en-US" b="0" i="0" dirty="0">
              <a:solidFill>
                <a:srgbClr val="252525"/>
              </a:solidFill>
              <a:effectLst/>
              <a:latin typeface="Arial" panose="020B0604020202020204" pitchFamily="34" charset="0"/>
            </a:endParaRPr>
          </a:p>
        </p:txBody>
      </p:sp>
      <p:pic>
        <p:nvPicPr>
          <p:cNvPr id="1026" name="Picture 2" descr="https://upload.wikimedia.org/wikipedia/commons/thumb/d/d1/Ranunculus_glacialis.jpg/240px-Ranunculus_glaciali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6171" y="1238338"/>
            <a:ext cx="3667130" cy="488950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4546948" y="105095"/>
            <a:ext cx="3400290" cy="923330"/>
          </a:xfrm>
          <a:prstGeom prst="rect">
            <a:avLst/>
          </a:prstGeom>
          <a:noFill/>
        </p:spPr>
        <p:txBody>
          <a:bodyPr wrap="none" lIns="91440" tIns="45720" rIns="91440" bIns="45720">
            <a:spAutoFit/>
          </a:bodyPr>
          <a:lstStyle/>
          <a:p>
            <a:pPr algn="ctr"/>
            <a:r>
              <a:rPr lang="en-US" sz="5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Buttercup</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3698453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56789" y="224135"/>
            <a:ext cx="3605475" cy="923330"/>
          </a:xfrm>
          <a:prstGeom prst="rect">
            <a:avLst/>
          </a:prstGeom>
          <a:noFill/>
        </p:spPr>
        <p:txBody>
          <a:bodyPr wrap="none" lIns="91440" tIns="45720" rIns="91440" bIns="45720">
            <a:spAutoFit/>
          </a:bodyPr>
          <a:lstStyle/>
          <a:p>
            <a:pPr algn="ctr"/>
            <a:r>
              <a:rPr lang="en-US" sz="5400" b="1" cap="none" spc="0" dirty="0" err="1"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Galanthus</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pic>
        <p:nvPicPr>
          <p:cNvPr id="2050" name="Picture 2" descr="Galanthus nival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951" y="1490994"/>
            <a:ext cx="4241064" cy="4241066"/>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5495727" y="1654624"/>
            <a:ext cx="6096000" cy="4524315"/>
          </a:xfrm>
          <a:prstGeom prst="rect">
            <a:avLst/>
          </a:prstGeom>
        </p:spPr>
        <p:txBody>
          <a:bodyPr>
            <a:spAutoFit/>
          </a:bodyPr>
          <a:lstStyle/>
          <a:p>
            <a:r>
              <a:rPr lang="en-US" sz="2400" b="1" i="1" dirty="0" err="1">
                <a:latin typeface="Times New Roman" panose="02020603050405020304" pitchFamily="18" charset="0"/>
                <a:cs typeface="Times New Roman" panose="02020603050405020304" pitchFamily="18" charset="0"/>
              </a:rPr>
              <a:t>Galanthus</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snowdrop</a:t>
            </a:r>
            <a:r>
              <a:rPr lang="en-US" sz="2400" dirty="0">
                <a:latin typeface="Times New Roman" panose="02020603050405020304" pitchFamily="18" charset="0"/>
                <a:cs typeface="Times New Roman" panose="02020603050405020304" pitchFamily="18" charset="0"/>
              </a:rPr>
              <a:t>; Greek </a:t>
            </a:r>
            <a:r>
              <a:rPr lang="en-US" sz="2400" i="1" dirty="0" err="1">
                <a:latin typeface="Times New Roman" panose="02020603050405020304" pitchFamily="18" charset="0"/>
                <a:cs typeface="Times New Roman" panose="02020603050405020304" pitchFamily="18" charset="0"/>
              </a:rPr>
              <a:t>gála</a:t>
            </a:r>
            <a:r>
              <a:rPr lang="en-US" sz="2400" dirty="0">
                <a:latin typeface="Times New Roman" panose="02020603050405020304" pitchFamily="18" charset="0"/>
                <a:cs typeface="Times New Roman" panose="02020603050405020304" pitchFamily="18" charset="0"/>
              </a:rPr>
              <a:t> "milk", </a:t>
            </a:r>
            <a:r>
              <a:rPr lang="en-US" sz="2400" i="1" dirty="0" err="1">
                <a:latin typeface="Times New Roman" panose="02020603050405020304" pitchFamily="18" charset="0"/>
                <a:cs typeface="Times New Roman" panose="02020603050405020304" pitchFamily="18" charset="0"/>
              </a:rPr>
              <a:t>ánthos</a:t>
            </a:r>
            <a:r>
              <a:rPr lang="en-US" sz="2400" dirty="0">
                <a:latin typeface="Times New Roman" panose="02020603050405020304" pitchFamily="18" charset="0"/>
                <a:cs typeface="Times New Roman" panose="02020603050405020304" pitchFamily="18" charset="0"/>
              </a:rPr>
              <a:t> "flower") is a small genus of about 20 species of bulbous herbaceous plants in the </a:t>
            </a:r>
            <a:r>
              <a:rPr lang="en-US" sz="2400" dirty="0" smtClean="0">
                <a:latin typeface="Times New Roman" panose="02020603050405020304" pitchFamily="18" charset="0"/>
                <a:cs typeface="Times New Roman" panose="02020603050405020304" pitchFamily="18" charset="0"/>
              </a:rPr>
              <a:t>family</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Amaryllidaceae</a:t>
            </a:r>
            <a:r>
              <a:rPr lang="en-US" sz="2400" dirty="0">
                <a:latin typeface="Times New Roman" panose="02020603050405020304" pitchFamily="18" charset="0"/>
                <a:cs typeface="Times New Roman" panose="02020603050405020304" pitchFamily="18" charset="0"/>
              </a:rPr>
              <a:t>, subfamily </a:t>
            </a:r>
            <a:r>
              <a:rPr lang="en-US" sz="2400" dirty="0" err="1" smtClean="0">
                <a:latin typeface="Times New Roman" panose="02020603050405020304" pitchFamily="18" charset="0"/>
                <a:cs typeface="Times New Roman" panose="02020603050405020304" pitchFamily="18" charset="0"/>
              </a:rPr>
              <a:t>Amaryllidoideae</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Most flower in winter, before the vernal equinox (20 or 21 March in the Northern Hemisphere), but certain species flower in early spring and late autumn.</a:t>
            </a:r>
          </a:p>
          <a:p>
            <a:r>
              <a:rPr lang="en-US" sz="2400" dirty="0">
                <a:latin typeface="Times New Roman" panose="02020603050405020304" pitchFamily="18" charset="0"/>
                <a:cs typeface="Times New Roman" panose="02020603050405020304" pitchFamily="18" charset="0"/>
              </a:rPr>
              <a:t>Snowdrops are sometimes confused with the two related genera within Galantheae, snowflakes </a:t>
            </a:r>
            <a:r>
              <a:rPr lang="en-US" sz="2400" i="1" dirty="0">
                <a:latin typeface="Times New Roman" panose="02020603050405020304" pitchFamily="18" charset="0"/>
                <a:cs typeface="Times New Roman" panose="02020603050405020304" pitchFamily="18" charset="0"/>
              </a:rPr>
              <a:t>Leucojum</a:t>
            </a:r>
            <a:r>
              <a:rPr lang="en-US" sz="2400" dirty="0">
                <a:latin typeface="Times New Roman" panose="02020603050405020304" pitchFamily="18" charset="0"/>
                <a:cs typeface="Times New Roman" panose="02020603050405020304" pitchFamily="18" charset="0"/>
              </a:rPr>
              <a:t> and </a:t>
            </a:r>
            <a:r>
              <a:rPr lang="en-US" sz="2400" i="1" dirty="0">
                <a:latin typeface="Times New Roman" panose="02020603050405020304" pitchFamily="18" charset="0"/>
                <a:cs typeface="Times New Roman" panose="02020603050405020304" pitchFamily="18" charset="0"/>
              </a:rPr>
              <a:t>Acis</a:t>
            </a:r>
            <a:r>
              <a:rPr lang="en-US" sz="2400" dirty="0">
                <a:latin typeface="Times New Roman" panose="02020603050405020304" pitchFamily="18" charset="0"/>
                <a:cs typeface="Times New Roman" panose="02020603050405020304" pitchFamily="18" charset="0"/>
              </a:rPr>
              <a:t>.</a:t>
            </a:r>
            <a:endParaRPr lang="en-US" sz="2400"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4113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28382" y="972236"/>
            <a:ext cx="6096000" cy="5262979"/>
          </a:xfrm>
          <a:prstGeom prst="rect">
            <a:avLst/>
          </a:prstGeom>
        </p:spPr>
        <p:txBody>
          <a:bodyPr>
            <a:spAutoFit/>
          </a:bodyPr>
          <a:lstStyle/>
          <a:p>
            <a:r>
              <a:rPr lang="en-US" sz="2400" b="1" i="1" dirty="0">
                <a:latin typeface="Times New Roman" panose="02020603050405020304" pitchFamily="18" charset="0"/>
                <a:cs typeface="Times New Roman" panose="02020603050405020304" pitchFamily="18" charset="0"/>
              </a:rPr>
              <a:t>Lupinus</a:t>
            </a:r>
            <a:r>
              <a:rPr lang="en-US" sz="2400" dirty="0">
                <a:latin typeface="Times New Roman" panose="02020603050405020304" pitchFamily="18" charset="0"/>
                <a:cs typeface="Times New Roman" panose="02020603050405020304" pitchFamily="18" charset="0"/>
              </a:rPr>
              <a:t>, commonly known as </a:t>
            </a:r>
            <a:r>
              <a:rPr lang="en-US" sz="2400" b="1" dirty="0" err="1">
                <a:latin typeface="Times New Roman" panose="02020603050405020304" pitchFamily="18" charset="0"/>
                <a:cs typeface="Times New Roman" panose="02020603050405020304" pitchFamily="18" charset="0"/>
              </a:rPr>
              <a:t>lupin</a:t>
            </a:r>
            <a:r>
              <a:rPr lang="en-US" sz="2400" dirty="0">
                <a:latin typeface="Times New Roman" panose="02020603050405020304" pitchFamily="18" charset="0"/>
                <a:cs typeface="Times New Roman" panose="02020603050405020304" pitchFamily="18" charset="0"/>
              </a:rPr>
              <a:t> or </a:t>
            </a:r>
            <a:r>
              <a:rPr lang="en-US" sz="2400" b="1" dirty="0">
                <a:latin typeface="Times New Roman" panose="02020603050405020304" pitchFamily="18" charset="0"/>
                <a:cs typeface="Times New Roman" panose="02020603050405020304" pitchFamily="18" charset="0"/>
              </a:rPr>
              <a:t>lupine</a:t>
            </a:r>
            <a:r>
              <a:rPr lang="en-US" sz="2400" dirty="0">
                <a:latin typeface="Times New Roman" panose="02020603050405020304" pitchFamily="18" charset="0"/>
                <a:cs typeface="Times New Roman" panose="02020603050405020304" pitchFamily="18" charset="0"/>
              </a:rPr>
              <a:t> (North America), is a genus of flowering plants in the legume family, Fabaceae. The genus includes over 200 species, with centers of diversity in North and South America</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Smaller centers occur in North Africa and </a:t>
            </a:r>
            <a:r>
              <a:rPr lang="en-US" sz="2400" dirty="0" smtClean="0">
                <a:latin typeface="Times New Roman" panose="02020603050405020304" pitchFamily="18" charset="0"/>
                <a:cs typeface="Times New Roman" panose="02020603050405020304" pitchFamily="18" charset="0"/>
              </a:rPr>
              <a:t>theMediterranean.Seeds </a:t>
            </a:r>
            <a:r>
              <a:rPr lang="en-US" sz="2400" dirty="0">
                <a:latin typeface="Times New Roman" panose="02020603050405020304" pitchFamily="18" charset="0"/>
                <a:cs typeface="Times New Roman" panose="02020603050405020304" pitchFamily="18" charset="0"/>
              </a:rPr>
              <a:t>of various species of </a:t>
            </a:r>
            <a:r>
              <a:rPr lang="en-US" sz="2400" dirty="0" err="1">
                <a:latin typeface="Times New Roman" panose="02020603050405020304" pitchFamily="18" charset="0"/>
                <a:cs typeface="Times New Roman" panose="02020603050405020304" pitchFamily="18" charset="0"/>
              </a:rPr>
              <a:t>lupins</a:t>
            </a:r>
            <a:r>
              <a:rPr lang="en-US" sz="2400" dirty="0">
                <a:latin typeface="Times New Roman" panose="02020603050405020304" pitchFamily="18" charset="0"/>
                <a:cs typeface="Times New Roman" panose="02020603050405020304" pitchFamily="18" charset="0"/>
              </a:rPr>
              <a:t> have been used as a food for over 3000 years around the </a:t>
            </a:r>
            <a:r>
              <a:rPr lang="en-US" sz="2400" dirty="0" err="1">
                <a:latin typeface="Times New Roman" panose="02020603050405020304" pitchFamily="18" charset="0"/>
                <a:cs typeface="Times New Roman" panose="02020603050405020304" pitchFamily="18" charset="0"/>
              </a:rPr>
              <a:t>Mediterrranean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Gladstones</a:t>
            </a:r>
            <a:r>
              <a:rPr lang="en-US" sz="2400" dirty="0">
                <a:latin typeface="Times New Roman" panose="02020603050405020304" pitchFamily="18" charset="0"/>
                <a:cs typeface="Times New Roman" panose="02020603050405020304" pitchFamily="18" charset="0"/>
              </a:rPr>
              <a:t>, 1970) and for as much as 6000 years in the Andean highlands (</a:t>
            </a:r>
            <a:r>
              <a:rPr lang="en-US" sz="2400" dirty="0" err="1">
                <a:latin typeface="Times New Roman" panose="02020603050405020304" pitchFamily="18" charset="0"/>
                <a:cs typeface="Times New Roman" panose="02020603050405020304" pitchFamily="18" charset="0"/>
              </a:rPr>
              <a:t>Uauy</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et al</a:t>
            </a:r>
            <a:r>
              <a:rPr lang="en-US" sz="2400" dirty="0">
                <a:latin typeface="Times New Roman" panose="02020603050405020304" pitchFamily="18" charset="0"/>
                <a:cs typeface="Times New Roman" panose="02020603050405020304" pitchFamily="18" charset="0"/>
              </a:rPr>
              <a:t>., 1995), but never have they been accorded the same status as soybeans or dry peas and other pulse crops. </a:t>
            </a:r>
            <a:endParaRPr lang="ru-RU" sz="2400" dirty="0">
              <a:latin typeface="Times New Roman" panose="02020603050405020304" pitchFamily="18" charset="0"/>
              <a:cs typeface="Times New Roman" panose="02020603050405020304" pitchFamily="18" charset="0"/>
            </a:endParaRPr>
          </a:p>
        </p:txBody>
      </p:sp>
      <p:pic>
        <p:nvPicPr>
          <p:cNvPr id="3074" name="Picture 2" descr="Mainelup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6790" y="1067865"/>
            <a:ext cx="4072488" cy="5460838"/>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832787" y="144535"/>
            <a:ext cx="2662908"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Lupinus</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760236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upload.wikimedia.org/wikipedia/commons/thumb/3/3c/Anemone_spp_Sturm43.jpg/250px-Anemone_spp_Sturm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963" y="1404534"/>
            <a:ext cx="3542968" cy="491764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409063" y="1404534"/>
            <a:ext cx="6096000" cy="5262979"/>
          </a:xfrm>
          <a:prstGeom prst="rect">
            <a:avLst/>
          </a:prstGeom>
        </p:spPr>
        <p:txBody>
          <a:bodyPr>
            <a:spAutoFit/>
          </a:bodyPr>
          <a:lstStyle/>
          <a:p>
            <a:r>
              <a:rPr lang="en-US" sz="2800" dirty="0">
                <a:latin typeface="Times New Roman" panose="02020603050405020304" pitchFamily="18" charset="0"/>
                <a:cs typeface="Times New Roman" panose="02020603050405020304" pitchFamily="18" charset="0"/>
              </a:rPr>
              <a:t>According to the Oxford English Dictionary, Greek </a:t>
            </a:r>
            <a:r>
              <a:rPr lang="en-US" sz="2800" i="1" dirty="0" err="1">
                <a:latin typeface="Times New Roman" panose="02020603050405020304" pitchFamily="18" charset="0"/>
                <a:cs typeface="Times New Roman" panose="02020603050405020304" pitchFamily="18" charset="0"/>
              </a:rPr>
              <a:t>anemōnē</a:t>
            </a:r>
            <a:r>
              <a:rPr lang="en-US" sz="2800" dirty="0">
                <a:latin typeface="Times New Roman" panose="02020603050405020304" pitchFamily="18" charset="0"/>
                <a:cs typeface="Times New Roman" panose="02020603050405020304" pitchFamily="18" charset="0"/>
              </a:rPr>
              <a:t> means "daughter of the wind", from </a:t>
            </a:r>
            <a:r>
              <a:rPr lang="en-US" sz="2800" i="1" dirty="0" err="1">
                <a:latin typeface="Times New Roman" panose="02020603050405020304" pitchFamily="18" charset="0"/>
                <a:cs typeface="Times New Roman" panose="02020603050405020304" pitchFamily="18" charset="0"/>
              </a:rPr>
              <a:t>ánemos</a:t>
            </a:r>
            <a:r>
              <a:rPr lang="en-US" sz="2800" dirty="0">
                <a:latin typeface="Times New Roman" panose="02020603050405020304" pitchFamily="18" charset="0"/>
                <a:cs typeface="Times New Roman" panose="02020603050405020304" pitchFamily="18" charset="0"/>
              </a:rPr>
              <a:t> "wind" + feminine patronymic </a:t>
            </a:r>
            <a:r>
              <a:rPr lang="en-US" sz="2800" dirty="0" smtClean="0">
                <a:latin typeface="Times New Roman" panose="02020603050405020304" pitchFamily="18" charset="0"/>
                <a:cs typeface="Times New Roman" panose="02020603050405020304" pitchFamily="18" charset="0"/>
              </a:rPr>
              <a:t>suffix</a:t>
            </a:r>
            <a:r>
              <a:rPr lang="en-US" sz="2800" i="1" dirty="0" smtClean="0">
                <a:latin typeface="Times New Roman" panose="02020603050405020304" pitchFamily="18" charset="0"/>
                <a:cs typeface="Times New Roman" panose="02020603050405020304" pitchFamily="18" charset="0"/>
              </a:rPr>
              <a:t>-</a:t>
            </a:r>
            <a:r>
              <a:rPr lang="en-US" sz="2800" i="1" dirty="0" err="1" smtClean="0">
                <a:latin typeface="Times New Roman" panose="02020603050405020304" pitchFamily="18" charset="0"/>
                <a:cs typeface="Times New Roman" panose="02020603050405020304" pitchFamily="18" charset="0"/>
              </a:rPr>
              <a:t>ōnē</a:t>
            </a:r>
            <a:r>
              <a:rPr lang="en-US" sz="2800" dirty="0" smtClean="0">
                <a:latin typeface="Times New Roman" panose="02020603050405020304" pitchFamily="18" charset="0"/>
                <a:cs typeface="Times New Roman" panose="02020603050405020304" pitchFamily="18" charset="0"/>
              </a:rPr>
              <a:t>.</a:t>
            </a:r>
            <a:r>
              <a:rPr lang="en-US" sz="2800" baseline="300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The</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Metamorphoses</a:t>
            </a:r>
            <a:r>
              <a:rPr lang="en-US" sz="2800" dirty="0">
                <a:latin typeface="Times New Roman" panose="02020603050405020304" pitchFamily="18" charset="0"/>
                <a:cs typeface="Times New Roman" panose="02020603050405020304" pitchFamily="18" charset="0"/>
              </a:rPr>
              <a:t> of Ovid tells that the plant was created by the goddess Venus when she sprinkled nectar on the blood of her dead lover Adonis. The name "windflower" is used for the whole genus as well as the wood anemone </a:t>
            </a:r>
            <a:r>
              <a:rPr lang="en-US" sz="2800" i="1" dirty="0">
                <a:latin typeface="Times New Roman" panose="02020603050405020304" pitchFamily="18" charset="0"/>
                <a:cs typeface="Times New Roman" panose="02020603050405020304" pitchFamily="18" charset="0"/>
              </a:rPr>
              <a:t>A. nemorosa</a:t>
            </a:r>
            <a:endParaRPr lang="ru-RU" sz="2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667137" y="319670"/>
            <a:ext cx="3510898"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Anemone</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3350424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ichorium pumilu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4566" y="1709951"/>
            <a:ext cx="3378674" cy="449978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708354" y="319670"/>
            <a:ext cx="3648756"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Cichorium</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3" name="Прямоугольник 2"/>
          <p:cNvSpPr/>
          <p:nvPr/>
        </p:nvSpPr>
        <p:spPr>
          <a:xfrm>
            <a:off x="5040573" y="2009970"/>
            <a:ext cx="6096000" cy="3046988"/>
          </a:xfrm>
          <a:prstGeom prst="rect">
            <a:avLst/>
          </a:prstGeom>
        </p:spPr>
        <p:txBody>
          <a:bodyPr>
            <a:spAutoFit/>
          </a:bodyPr>
          <a:lstStyle/>
          <a:p>
            <a:r>
              <a:rPr lang="en-US" sz="3200" b="1" i="1" dirty="0">
                <a:latin typeface="Times New Roman" panose="02020603050405020304" pitchFamily="18" charset="0"/>
                <a:cs typeface="Times New Roman" panose="02020603050405020304" pitchFamily="18" charset="0"/>
              </a:rPr>
              <a:t>Cichorium</a:t>
            </a:r>
            <a:r>
              <a:rPr lang="en-US" sz="3200" dirty="0">
                <a:latin typeface="Times New Roman" panose="02020603050405020304" pitchFamily="18" charset="0"/>
                <a:cs typeface="Times New Roman" panose="02020603050405020304" pitchFamily="18" charset="0"/>
              </a:rPr>
              <a:t> is a genus of flowering plants in the family Asteraceae. The species are commonly known as chicory or endive – there are two cultivated species, and four to six wild species.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781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23666" y="1290178"/>
            <a:ext cx="6096000" cy="4832092"/>
          </a:xfrm>
          <a:prstGeom prst="rect">
            <a:avLst/>
          </a:prstGeom>
        </p:spPr>
        <p:txBody>
          <a:bodyPr>
            <a:spAutoFit/>
          </a:bodyPr>
          <a:lstStyle/>
          <a:p>
            <a:r>
              <a:rPr lang="en-US" sz="2800" b="1" i="1" dirty="0" err="1">
                <a:latin typeface="Times New Roman" panose="02020603050405020304" pitchFamily="18" charset="0"/>
                <a:cs typeface="Times New Roman" panose="02020603050405020304" pitchFamily="18" charset="0"/>
              </a:rPr>
              <a:t>Matricaria</a:t>
            </a:r>
            <a:r>
              <a:rPr lang="en-US" sz="2800" dirty="0">
                <a:latin typeface="Times New Roman" panose="02020603050405020304" pitchFamily="18" charset="0"/>
                <a:cs typeface="Times New Roman" panose="02020603050405020304" pitchFamily="18" charset="0"/>
              </a:rPr>
              <a:t> is a genus of flowering plants in the sunflower family (Asteraceae). Some of the species have the common name of "mayweed," but this name also refers to plants not in this genus.</a:t>
            </a:r>
          </a:p>
          <a:p>
            <a:r>
              <a:rPr lang="en-US" sz="2800" dirty="0">
                <a:latin typeface="Times New Roman" panose="02020603050405020304" pitchFamily="18" charset="0"/>
                <a:cs typeface="Times New Roman" panose="02020603050405020304" pitchFamily="18" charset="0"/>
              </a:rPr>
              <a:t>Most are very common in the temperate regions of Europe, Asia, and America, as well as in northern and southern Africa, and some are </a:t>
            </a:r>
            <a:r>
              <a:rPr lang="en-US" sz="2800" dirty="0" err="1">
                <a:latin typeface="Times New Roman" panose="02020603050405020304" pitchFamily="18" charset="0"/>
                <a:cs typeface="Times New Roman" panose="02020603050405020304" pitchFamily="18" charset="0"/>
              </a:rPr>
              <a:t>naturalised</a:t>
            </a:r>
            <a:r>
              <a:rPr lang="en-US" sz="2800" dirty="0">
                <a:latin typeface="Times New Roman" panose="02020603050405020304" pitchFamily="18" charset="0"/>
                <a:cs typeface="Times New Roman" panose="02020603050405020304" pitchFamily="18" charset="0"/>
              </a:rPr>
              <a:t> in Australia. </a:t>
            </a:r>
            <a:r>
              <a:rPr lang="en-US" sz="2800" i="1" dirty="0">
                <a:latin typeface="Times New Roman" panose="02020603050405020304" pitchFamily="18" charset="0"/>
                <a:cs typeface="Times New Roman" panose="02020603050405020304" pitchFamily="18" charset="0"/>
              </a:rPr>
              <a:t>M. </a:t>
            </a:r>
            <a:r>
              <a:rPr lang="en-US" sz="2800" i="1" dirty="0" err="1">
                <a:latin typeface="Times New Roman" panose="02020603050405020304" pitchFamily="18" charset="0"/>
                <a:cs typeface="Times New Roman" panose="02020603050405020304" pitchFamily="18" charset="0"/>
              </a:rPr>
              <a:t>occidentalis</a:t>
            </a:r>
            <a:r>
              <a:rPr lang="en-US" sz="2800" dirty="0">
                <a:latin typeface="Times New Roman" panose="02020603050405020304" pitchFamily="18" charset="0"/>
                <a:cs typeface="Times New Roman" panose="02020603050405020304" pitchFamily="18" charset="0"/>
              </a:rPr>
              <a:t> is native to North America; other species have been introduced there</a:t>
            </a:r>
            <a:r>
              <a:rPr lang="en-US" sz="2800" dirty="0">
                <a:solidFill>
                  <a:srgbClr val="252525"/>
                </a:solidFill>
                <a:latin typeface="Times New Roman" panose="02020603050405020304" pitchFamily="18" charset="0"/>
                <a:cs typeface="Times New Roman" panose="02020603050405020304" pitchFamily="18" charset="0"/>
              </a:rPr>
              <a:t>.</a:t>
            </a:r>
            <a:endParaRPr lang="en-US" sz="2800" b="0" i="0" dirty="0">
              <a:solidFill>
                <a:srgbClr val="252525"/>
              </a:solidFill>
              <a:effectLst/>
              <a:latin typeface="Times New Roman" panose="02020603050405020304" pitchFamily="18" charset="0"/>
              <a:cs typeface="Times New Roman" panose="02020603050405020304" pitchFamily="18" charset="0"/>
            </a:endParaRPr>
          </a:p>
        </p:txBody>
      </p:sp>
      <p:pic>
        <p:nvPicPr>
          <p:cNvPr id="6146" name="Picture 2" descr="Matricaria chamomil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1243" y="1244460"/>
            <a:ext cx="3328977" cy="470596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524476" y="0"/>
            <a:ext cx="3607078" cy="923330"/>
          </a:xfrm>
          <a:prstGeom prst="rect">
            <a:avLst/>
          </a:prstGeom>
          <a:noFill/>
        </p:spPr>
        <p:txBody>
          <a:bodyPr wrap="none" lIns="91440" tIns="45720" rIns="91440" bIns="45720">
            <a:spAutoFit/>
          </a:bodyPr>
          <a:lstStyle/>
          <a:p>
            <a:pPr algn="ctr"/>
            <a:r>
              <a:rPr lang="en-US" sz="5400" b="1" cap="none" spc="0" dirty="0" err="1"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Matricaria</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878090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50006" y="1296243"/>
            <a:ext cx="6096000" cy="4524315"/>
          </a:xfrm>
          <a:prstGeom prst="rect">
            <a:avLst/>
          </a:prstGeom>
        </p:spPr>
        <p:txBody>
          <a:bodyPr>
            <a:spAutoFit/>
          </a:bodyPr>
          <a:lstStyle/>
          <a:p>
            <a:r>
              <a:rPr lang="en-US" sz="3200" dirty="0">
                <a:latin typeface="Times New Roman" panose="02020603050405020304" pitchFamily="18" charset="0"/>
                <a:cs typeface="Times New Roman" panose="02020603050405020304" pitchFamily="18" charset="0"/>
              </a:rPr>
              <a:t>The leaves are alternate and often vary in shape on a single plant, with larger, broader leaves at the base of the stem and smaller, narrower leaves higher up; the leaf margin may be either entire or serrated (sometimes both on the same plant). Many species contain white latex in the leaves and stems</a:t>
            </a:r>
            <a:endParaRPr lang="ru-RU" sz="3200" dirty="0">
              <a:latin typeface="Times New Roman" panose="02020603050405020304" pitchFamily="18" charset="0"/>
              <a:cs typeface="Times New Roman" panose="02020603050405020304" pitchFamily="18" charset="0"/>
            </a:endParaRPr>
          </a:p>
        </p:txBody>
      </p:sp>
      <p:pic>
        <p:nvPicPr>
          <p:cNvPr id="7170" name="Picture 2" descr="Campanula persicifolia Tehumardi Saarema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529" y="1786672"/>
            <a:ext cx="4556597" cy="3044635"/>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619830" y="0"/>
            <a:ext cx="3389069" cy="923330"/>
          </a:xfrm>
          <a:prstGeom prst="rect">
            <a:avLst/>
          </a:prstGeom>
          <a:noFill/>
        </p:spPr>
        <p:txBody>
          <a:bodyPr wrap="none" lIns="91440" tIns="45720" rIns="91440" bIns="45720">
            <a:spAutoFit/>
          </a:bodyPr>
          <a:lstStyle/>
          <a:p>
            <a:pPr algn="ctr"/>
            <a:r>
              <a:rPr lang="de-DE" sz="5400" b="1" dirty="0" err="1" smtClean="0">
                <a:ln w="22225">
                  <a:solidFill>
                    <a:schemeClr val="accent2"/>
                  </a:solidFill>
                  <a:prstDash val="solid"/>
                </a:ln>
                <a:solidFill>
                  <a:schemeClr val="accent2">
                    <a:lumMod val="40000"/>
                    <a:lumOff val="60000"/>
                  </a:schemeClr>
                </a:solidFill>
              </a:rPr>
              <a:t>Bellflower</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3941234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14484" y="1249234"/>
            <a:ext cx="6273420" cy="3785652"/>
          </a:xfrm>
          <a:prstGeom prst="rect">
            <a:avLst/>
          </a:prstGeom>
        </p:spPr>
        <p:txBody>
          <a:bodyPr wrap="square">
            <a:spAutoFit/>
          </a:bodyPr>
          <a:lstStyle/>
          <a:p>
            <a:r>
              <a:rPr lang="en-US" sz="2400" b="1" i="1" dirty="0" err="1">
                <a:latin typeface="Times New Roman" panose="02020603050405020304" pitchFamily="18" charset="0"/>
                <a:cs typeface="Times New Roman" panose="02020603050405020304" pitchFamily="18" charset="0"/>
              </a:rPr>
              <a:t>Hypericum</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hlinkClick r:id="rId2" tooltip="Help:IPA for English"/>
              </a:rPr>
              <a:t>/</a:t>
            </a:r>
            <a:r>
              <a:rPr lang="en-US" sz="2400" dirty="0">
                <a:latin typeface="Times New Roman" panose="02020603050405020304" pitchFamily="18" charset="0"/>
                <a:cs typeface="Times New Roman" panose="02020603050405020304" pitchFamily="18" charset="0"/>
              </a:rPr>
              <a:t>ˌhaɪˈpɪərɨkəm</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 a genus of </a:t>
            </a:r>
            <a:r>
              <a:rPr lang="en-US" sz="2400" dirty="0" smtClean="0">
                <a:latin typeface="Times New Roman" panose="02020603050405020304" pitchFamily="18" charset="0"/>
                <a:cs typeface="Times New Roman" panose="02020603050405020304" pitchFamily="18" charset="0"/>
              </a:rPr>
              <a:t>490</a:t>
            </a:r>
            <a:r>
              <a:rPr lang="en-US" sz="2400" dirty="0">
                <a:latin typeface="Times New Roman" panose="02020603050405020304" pitchFamily="18" charset="0"/>
                <a:cs typeface="Times New Roman" panose="02020603050405020304" pitchFamily="18" charset="0"/>
              </a:rPr>
              <a:t> species of flowering plants in the family Hypericaceae (formerly often considered a subfamily of Clusiaceae). </a:t>
            </a:r>
            <a:r>
              <a:rPr lang="en-US" sz="2400" dirty="0" err="1">
                <a:latin typeface="Times New Roman" panose="02020603050405020304" pitchFamily="18" charset="0"/>
                <a:cs typeface="Times New Roman" panose="02020603050405020304" pitchFamily="18" charset="0"/>
              </a:rPr>
              <a:t>Hypericum</a:t>
            </a:r>
            <a:r>
              <a:rPr lang="en-US" sz="2400" dirty="0">
                <a:latin typeface="Times New Roman" panose="02020603050405020304" pitchFamily="18" charset="0"/>
                <a:cs typeface="Times New Roman" panose="02020603050405020304" pitchFamily="18" charset="0"/>
              </a:rPr>
              <a:t> is unusual for a genus of its size because a worldwide taxonomic </a:t>
            </a:r>
            <a:r>
              <a:rPr lang="en-US" sz="2400" dirty="0" smtClean="0">
                <a:latin typeface="Times New Roman" panose="02020603050405020304" pitchFamily="18" charset="0"/>
                <a:cs typeface="Times New Roman" panose="02020603050405020304" pitchFamily="18" charset="0"/>
              </a:rPr>
              <a:t>monograph</a:t>
            </a:r>
            <a:r>
              <a:rPr lang="en-US" sz="2400" dirty="0">
                <a:latin typeface="Times New Roman" panose="02020603050405020304" pitchFamily="18" charset="0"/>
                <a:cs typeface="Times New Roman" panose="02020603050405020304" pitchFamily="18" charset="0"/>
              </a:rPr>
              <a:t> was produced for it </a:t>
            </a:r>
            <a:r>
              <a:rPr lang="en-US" sz="2400" dirty="0" err="1">
                <a:latin typeface="Times New Roman" panose="02020603050405020304" pitchFamily="18" charset="0"/>
                <a:cs typeface="Times New Roman" panose="02020603050405020304" pitchFamily="18" charset="0"/>
              </a:rPr>
              <a:t>by</a:t>
            </a:r>
            <a:r>
              <a:rPr lang="en-US" sz="2400" dirty="0" err="1">
                <a:latin typeface="Times New Roman" panose="02020603050405020304" pitchFamily="18" charset="0"/>
                <a:cs typeface="Times New Roman" panose="02020603050405020304" pitchFamily="18" charset="0"/>
                <a:hlinkClick r:id="rId3" tooltip="N.Robson"/>
              </a:rPr>
              <a:t>N.Robson</a:t>
            </a:r>
            <a:r>
              <a:rPr lang="en-US" sz="2400" dirty="0">
                <a:latin typeface="Times New Roman" panose="02020603050405020304" pitchFamily="18" charset="0"/>
                <a:cs typeface="Times New Roman" panose="02020603050405020304" pitchFamily="18" charset="0"/>
              </a:rPr>
              <a:t> (working at the Natural History Museum, London, UK, between 1977 and 2012). Robson recognizes 36 sections within </a:t>
            </a:r>
            <a:r>
              <a:rPr lang="en-US" sz="2400" dirty="0" err="1">
                <a:latin typeface="Times New Roman" panose="02020603050405020304" pitchFamily="18" charset="0"/>
                <a:cs typeface="Times New Roman" panose="02020603050405020304" pitchFamily="18" charset="0"/>
              </a:rPr>
              <a:t>Hypericum</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576861" y="128601"/>
            <a:ext cx="3857146" cy="923330"/>
          </a:xfrm>
          <a:prstGeom prst="rect">
            <a:avLst/>
          </a:prstGeom>
          <a:noFill/>
        </p:spPr>
        <p:txBody>
          <a:bodyPr wrap="none" lIns="91440" tIns="45720" rIns="91440" bIns="45720">
            <a:spAutoFit/>
          </a:bodyPr>
          <a:lstStyle/>
          <a:p>
            <a:pPr algn="ctr"/>
            <a:r>
              <a:rPr lang="en-US" sz="5400" b="1" cap="none" spc="0" dirty="0" err="1"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Hypericum</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pic>
        <p:nvPicPr>
          <p:cNvPr id="8194" name="Picture 2" descr="Hypericum calycinum Tasman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9831" y="1456498"/>
            <a:ext cx="4051175" cy="301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7494"/>
      </p:ext>
    </p:extLst>
  </p:cSld>
  <p:clrMapOvr>
    <a:masterClrMapping/>
  </p:clrMapOvr>
</p:sld>
</file>

<file path=ppt/theme/theme1.xml><?xml version="1.0" encoding="utf-8"?>
<a:theme xmlns:a="http://schemas.openxmlformats.org/drawingml/2006/main" name="Легкий дым">
  <a:themeElements>
    <a:clrScheme name="Красный">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43</TotalTime>
  <Words>41</Words>
  <Application>Microsoft Office PowerPoint</Application>
  <PresentationFormat>Широкоэкранный</PresentationFormat>
  <Paragraphs>26</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Arial</vt:lpstr>
      <vt:lpstr>Century Gothic</vt:lpstr>
      <vt:lpstr>Times New Roman</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6</cp:revision>
  <dcterms:created xsi:type="dcterms:W3CDTF">2014-10-13T10:15:01Z</dcterms:created>
  <dcterms:modified xsi:type="dcterms:W3CDTF">2014-10-14T05:56:26Z</dcterms:modified>
</cp:coreProperties>
</file>