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7" d="100"/>
          <a:sy n="87" d="100"/>
        </p:scale>
        <p:origin x="222"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9A17A6FC-D4CE-4F1F-99C1-C2DD9F8D5FC8}" type="datetimeFigureOut">
              <a:rPr lang="ru-RU" smtClean="0"/>
              <a:t>05.12.2014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8B1AE71-127C-405C-BF5C-2D0DF83EDC1D}" type="slidenum">
              <a:rPr lang="ru-RU" smtClean="0"/>
              <a:t>‹#›</a:t>
            </a:fld>
            <a:endParaRPr lang="ru-RU"/>
          </a:p>
        </p:txBody>
      </p:sp>
    </p:spTree>
    <p:extLst>
      <p:ext uri="{BB962C8B-B14F-4D97-AF65-F5344CB8AC3E}">
        <p14:creationId xmlns:p14="http://schemas.microsoft.com/office/powerpoint/2010/main" val="23239920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9A17A6FC-D4CE-4F1F-99C1-C2DD9F8D5FC8}" type="datetimeFigureOut">
              <a:rPr lang="ru-RU" smtClean="0"/>
              <a:t>05.12.2014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8B1AE71-127C-405C-BF5C-2D0DF83EDC1D}" type="slidenum">
              <a:rPr lang="ru-RU" smtClean="0"/>
              <a:t>‹#›</a:t>
            </a:fld>
            <a:endParaRPr lang="ru-RU"/>
          </a:p>
        </p:txBody>
      </p:sp>
    </p:spTree>
    <p:extLst>
      <p:ext uri="{BB962C8B-B14F-4D97-AF65-F5344CB8AC3E}">
        <p14:creationId xmlns:p14="http://schemas.microsoft.com/office/powerpoint/2010/main" val="39573263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9A17A6FC-D4CE-4F1F-99C1-C2DD9F8D5FC8}" type="datetimeFigureOut">
              <a:rPr lang="ru-RU" smtClean="0"/>
              <a:t>05.12.2014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8B1AE71-127C-405C-BF5C-2D0DF83EDC1D}" type="slidenum">
              <a:rPr lang="ru-RU" smtClean="0"/>
              <a:t>‹#›</a:t>
            </a:fld>
            <a:endParaRPr lang="ru-RU"/>
          </a:p>
        </p:txBody>
      </p:sp>
    </p:spTree>
    <p:extLst>
      <p:ext uri="{BB962C8B-B14F-4D97-AF65-F5344CB8AC3E}">
        <p14:creationId xmlns:p14="http://schemas.microsoft.com/office/powerpoint/2010/main" val="34022942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9A17A6FC-D4CE-4F1F-99C1-C2DD9F8D5FC8}" type="datetimeFigureOut">
              <a:rPr lang="ru-RU" smtClean="0"/>
              <a:t>05.12.2014</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8B1AE71-127C-405C-BF5C-2D0DF83EDC1D}" type="slidenum">
              <a:rPr lang="ru-RU" smtClean="0"/>
              <a:t>‹#›</a:t>
            </a:fld>
            <a:endParaRPr lang="ru-RU"/>
          </a:p>
        </p:txBody>
      </p:sp>
    </p:spTree>
    <p:extLst>
      <p:ext uri="{BB962C8B-B14F-4D97-AF65-F5344CB8AC3E}">
        <p14:creationId xmlns:p14="http://schemas.microsoft.com/office/powerpoint/2010/main" val="22999985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9A17A6FC-D4CE-4F1F-99C1-C2DD9F8D5FC8}" type="datetimeFigureOut">
              <a:rPr lang="ru-RU" smtClean="0"/>
              <a:t>05.12.2014</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D8B1AE71-127C-405C-BF5C-2D0DF83EDC1D}" type="slidenum">
              <a:rPr lang="ru-RU" smtClean="0"/>
              <a:t>‹#›</a:t>
            </a:fld>
            <a:endParaRPr lang="ru-RU"/>
          </a:p>
        </p:txBody>
      </p:sp>
    </p:spTree>
    <p:extLst>
      <p:ext uri="{BB962C8B-B14F-4D97-AF65-F5344CB8AC3E}">
        <p14:creationId xmlns:p14="http://schemas.microsoft.com/office/powerpoint/2010/main" val="5345064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9A17A6FC-D4CE-4F1F-99C1-C2DD9F8D5FC8}" type="datetimeFigureOut">
              <a:rPr lang="ru-RU" smtClean="0"/>
              <a:t>05.12.2014</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D8B1AE71-127C-405C-BF5C-2D0DF83EDC1D}" type="slidenum">
              <a:rPr lang="ru-RU" smtClean="0"/>
              <a:t>‹#›</a:t>
            </a:fld>
            <a:endParaRPr lang="ru-RU"/>
          </a:p>
        </p:txBody>
      </p:sp>
    </p:spTree>
    <p:extLst>
      <p:ext uri="{BB962C8B-B14F-4D97-AF65-F5344CB8AC3E}">
        <p14:creationId xmlns:p14="http://schemas.microsoft.com/office/powerpoint/2010/main" val="25136572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A17A6FC-D4CE-4F1F-99C1-C2DD9F8D5FC8}" type="datetimeFigureOut">
              <a:rPr lang="ru-RU" smtClean="0"/>
              <a:t>05.12.2014</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D8B1AE71-127C-405C-BF5C-2D0DF83EDC1D}" type="slidenum">
              <a:rPr lang="ru-RU" smtClean="0"/>
              <a:t>‹#›</a:t>
            </a:fld>
            <a:endParaRPr lang="ru-RU"/>
          </a:p>
        </p:txBody>
      </p:sp>
    </p:spTree>
    <p:extLst>
      <p:ext uri="{BB962C8B-B14F-4D97-AF65-F5344CB8AC3E}">
        <p14:creationId xmlns:p14="http://schemas.microsoft.com/office/powerpoint/2010/main" val="11193646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ru-RU" smtClean="0"/>
              <a:t>Образец заголовка</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9A17A6FC-D4CE-4F1F-99C1-C2DD9F8D5FC8}" type="datetimeFigureOut">
              <a:rPr lang="ru-RU" smtClean="0"/>
              <a:t>05.12.2014</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8B1AE71-127C-405C-BF5C-2D0DF83EDC1D}" type="slidenum">
              <a:rPr lang="ru-RU" smtClean="0"/>
              <a:t>‹#›</a:t>
            </a:fld>
            <a:endParaRPr lang="ru-RU"/>
          </a:p>
        </p:txBody>
      </p:sp>
    </p:spTree>
    <p:extLst>
      <p:ext uri="{BB962C8B-B14F-4D97-AF65-F5344CB8AC3E}">
        <p14:creationId xmlns:p14="http://schemas.microsoft.com/office/powerpoint/2010/main" val="23482806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9A17A6FC-D4CE-4F1F-99C1-C2DD9F8D5FC8}" type="datetimeFigureOut">
              <a:rPr lang="ru-RU" smtClean="0"/>
              <a:t>05.12.2014</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8B1AE71-127C-405C-BF5C-2D0DF83EDC1D}" type="slidenum">
              <a:rPr lang="ru-RU" smtClean="0"/>
              <a:t>‹#›</a:t>
            </a:fld>
            <a:endParaRPr lang="ru-RU"/>
          </a:p>
        </p:txBody>
      </p:sp>
    </p:spTree>
    <p:extLst>
      <p:ext uri="{BB962C8B-B14F-4D97-AF65-F5344CB8AC3E}">
        <p14:creationId xmlns:p14="http://schemas.microsoft.com/office/powerpoint/2010/main" val="26607624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9A17A6FC-D4CE-4F1F-99C1-C2DD9F8D5FC8}" type="datetimeFigureOut">
              <a:rPr lang="ru-RU" smtClean="0"/>
              <a:t>05.12.2014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8B1AE71-127C-405C-BF5C-2D0DF83EDC1D}" type="slidenum">
              <a:rPr lang="ru-RU" smtClean="0"/>
              <a:t>‹#›</a:t>
            </a:fld>
            <a:endParaRPr lang="ru-RU"/>
          </a:p>
        </p:txBody>
      </p:sp>
    </p:spTree>
    <p:extLst>
      <p:ext uri="{BB962C8B-B14F-4D97-AF65-F5344CB8AC3E}">
        <p14:creationId xmlns:p14="http://schemas.microsoft.com/office/powerpoint/2010/main" val="12221954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9A17A6FC-D4CE-4F1F-99C1-C2DD9F8D5FC8}" type="datetimeFigureOut">
              <a:rPr lang="ru-RU" smtClean="0"/>
              <a:t>05.12.2014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8B1AE71-127C-405C-BF5C-2D0DF83EDC1D}" type="slidenum">
              <a:rPr lang="ru-RU" smtClean="0"/>
              <a:t>‹#›</a:t>
            </a:fld>
            <a:endParaRPr lang="ru-RU"/>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103435560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9A17A6FC-D4CE-4F1F-99C1-C2DD9F8D5FC8}" type="datetimeFigureOut">
              <a:rPr lang="ru-RU" smtClean="0"/>
              <a:t>05.12.2014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8B1AE71-127C-405C-BF5C-2D0DF83EDC1D}" type="slidenum">
              <a:rPr lang="ru-RU" smtClean="0"/>
              <a:t>‹#›</a:t>
            </a:fld>
            <a:endParaRPr lang="ru-RU"/>
          </a:p>
        </p:txBody>
      </p:sp>
    </p:spTree>
    <p:extLst>
      <p:ext uri="{BB962C8B-B14F-4D97-AF65-F5344CB8AC3E}">
        <p14:creationId xmlns:p14="http://schemas.microsoft.com/office/powerpoint/2010/main" val="363460762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9A17A6FC-D4CE-4F1F-99C1-C2DD9F8D5FC8}" type="datetimeFigureOut">
              <a:rPr lang="ru-RU" smtClean="0"/>
              <a:t>05.12.2014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8B1AE71-127C-405C-BF5C-2D0DF83EDC1D}" type="slidenum">
              <a:rPr lang="ru-RU" smtClean="0"/>
              <a:t>‹#›</a:t>
            </a:fld>
            <a:endParaRPr lang="ru-RU"/>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30797316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9A17A6FC-D4CE-4F1F-99C1-C2DD9F8D5FC8}" type="datetimeFigureOut">
              <a:rPr lang="ru-RU" smtClean="0"/>
              <a:t>05.12.2014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8B1AE71-127C-405C-BF5C-2D0DF83EDC1D}" type="slidenum">
              <a:rPr lang="ru-RU" smtClean="0"/>
              <a:t>‹#›</a:t>
            </a:fld>
            <a:endParaRPr lang="ru-RU"/>
          </a:p>
        </p:txBody>
      </p:sp>
    </p:spTree>
    <p:extLst>
      <p:ext uri="{BB962C8B-B14F-4D97-AF65-F5344CB8AC3E}">
        <p14:creationId xmlns:p14="http://schemas.microsoft.com/office/powerpoint/2010/main" val="418232050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9A17A6FC-D4CE-4F1F-99C1-C2DD9F8D5FC8}" type="datetimeFigureOut">
              <a:rPr lang="ru-RU" smtClean="0"/>
              <a:t>05.12.2014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8B1AE71-127C-405C-BF5C-2D0DF83EDC1D}" type="slidenum">
              <a:rPr lang="ru-RU" smtClean="0"/>
              <a:t>‹#›</a:t>
            </a:fld>
            <a:endParaRPr lang="ru-RU"/>
          </a:p>
        </p:txBody>
      </p:sp>
    </p:spTree>
    <p:extLst>
      <p:ext uri="{BB962C8B-B14F-4D97-AF65-F5344CB8AC3E}">
        <p14:creationId xmlns:p14="http://schemas.microsoft.com/office/powerpoint/2010/main" val="267750205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9A17A6FC-D4CE-4F1F-99C1-C2DD9F8D5FC8}" type="datetimeFigureOut">
              <a:rPr lang="ru-RU" smtClean="0"/>
              <a:t>05.12.2014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8B1AE71-127C-405C-BF5C-2D0DF83EDC1D}" type="slidenum">
              <a:rPr lang="ru-RU" smtClean="0"/>
              <a:t>‹#›</a:t>
            </a:fld>
            <a:endParaRPr lang="ru-RU"/>
          </a:p>
        </p:txBody>
      </p:sp>
    </p:spTree>
    <p:extLst>
      <p:ext uri="{BB962C8B-B14F-4D97-AF65-F5344CB8AC3E}">
        <p14:creationId xmlns:p14="http://schemas.microsoft.com/office/powerpoint/2010/main" val="27788580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9A17A6FC-D4CE-4F1F-99C1-C2DD9F8D5FC8}" type="datetimeFigureOut">
              <a:rPr lang="ru-RU" smtClean="0"/>
              <a:t>05.12.2014</a:t>
            </a:fld>
            <a:endParaRPr lang="ru-RU"/>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ru-RU"/>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8B1AE71-127C-405C-BF5C-2D0DF83EDC1D}" type="slidenum">
              <a:rPr lang="ru-RU" smtClean="0"/>
              <a:t>‹#›</a:t>
            </a:fld>
            <a:endParaRPr lang="ru-RU"/>
          </a:p>
        </p:txBody>
      </p:sp>
    </p:spTree>
    <p:extLst>
      <p:ext uri="{BB962C8B-B14F-4D97-AF65-F5344CB8AC3E}">
        <p14:creationId xmlns:p14="http://schemas.microsoft.com/office/powerpoint/2010/main" val="86854062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497710" y="245660"/>
            <a:ext cx="2414108" cy="338554"/>
          </a:xfrm>
          <a:prstGeom prst="rect">
            <a:avLst/>
          </a:prstGeom>
          <a:noFill/>
        </p:spPr>
        <p:txBody>
          <a:bodyPr wrap="square" rtlCol="0">
            <a:spAutoFit/>
          </a:bodyPr>
          <a:lstStyle/>
          <a:p>
            <a:pPr algn="ctr"/>
            <a:r>
              <a:rPr lang="ru-RU" sz="1600" dirty="0" smtClean="0">
                <a:latin typeface="Times New Roman" panose="02020603050405020304" pitchFamily="18" charset="0"/>
                <a:cs typeface="Times New Roman" panose="02020603050405020304" pitchFamily="18" charset="0"/>
              </a:rPr>
              <a:t>ГБОУ СПО НО «КБЛК»</a:t>
            </a:r>
            <a:endParaRPr lang="ru-RU" sz="1600" dirty="0">
              <a:latin typeface="Times New Roman" panose="02020603050405020304" pitchFamily="18" charset="0"/>
              <a:cs typeface="Times New Roman" panose="02020603050405020304" pitchFamily="18" charset="0"/>
            </a:endParaRPr>
          </a:p>
        </p:txBody>
      </p:sp>
      <p:sp>
        <p:nvSpPr>
          <p:cNvPr id="5" name="TextBox 4"/>
          <p:cNvSpPr txBox="1"/>
          <p:nvPr/>
        </p:nvSpPr>
        <p:spPr>
          <a:xfrm>
            <a:off x="2476004" y="1978926"/>
            <a:ext cx="6960358" cy="646331"/>
          </a:xfrm>
          <a:prstGeom prst="rect">
            <a:avLst/>
          </a:prstGeom>
          <a:noFill/>
        </p:spPr>
        <p:txBody>
          <a:bodyPr wrap="square" rtlCol="0">
            <a:spAutoFit/>
          </a:bodyPr>
          <a:lstStyle/>
          <a:p>
            <a:pPr algn="ctr"/>
            <a:r>
              <a:rPr lang="ru-RU" sz="3600" dirty="0" smtClean="0">
                <a:latin typeface="Arial" panose="020B0604020202020204" pitchFamily="34" charset="0"/>
                <a:cs typeface="Arial" panose="020B0604020202020204" pitchFamily="34" charset="0"/>
              </a:rPr>
              <a:t>Лекарственные травы</a:t>
            </a:r>
            <a:endParaRPr lang="ru-RU" sz="3600" dirty="0">
              <a:latin typeface="Arial" panose="020B0604020202020204" pitchFamily="34" charset="0"/>
              <a:cs typeface="Arial" panose="020B0604020202020204" pitchFamily="34" charset="0"/>
            </a:endParaRPr>
          </a:p>
        </p:txBody>
      </p:sp>
      <p:sp>
        <p:nvSpPr>
          <p:cNvPr id="6" name="TextBox 5"/>
          <p:cNvSpPr txBox="1"/>
          <p:nvPr/>
        </p:nvSpPr>
        <p:spPr>
          <a:xfrm>
            <a:off x="9103056" y="4189861"/>
            <a:ext cx="2511188" cy="1200329"/>
          </a:xfrm>
          <a:prstGeom prst="rect">
            <a:avLst/>
          </a:prstGeom>
          <a:noFill/>
        </p:spPr>
        <p:txBody>
          <a:bodyPr wrap="square" rtlCol="0">
            <a:spAutoFit/>
          </a:bodyPr>
          <a:lstStyle/>
          <a:p>
            <a:r>
              <a:rPr lang="ru-RU" dirty="0" smtClean="0"/>
              <a:t>Выполнила студентка</a:t>
            </a:r>
          </a:p>
          <a:p>
            <a:r>
              <a:rPr lang="ru-RU" dirty="0" smtClean="0"/>
              <a:t> </a:t>
            </a:r>
            <a:r>
              <a:rPr lang="en-US" dirty="0" smtClean="0"/>
              <a:t>IV </a:t>
            </a:r>
            <a:r>
              <a:rPr lang="ru-RU" dirty="0" smtClean="0"/>
              <a:t>курса 2 группы</a:t>
            </a:r>
          </a:p>
          <a:p>
            <a:r>
              <a:rPr lang="ru-RU" dirty="0" smtClean="0"/>
              <a:t>Слепнева Мария Николаевна</a:t>
            </a:r>
            <a:endParaRPr lang="ru-RU" dirty="0"/>
          </a:p>
        </p:txBody>
      </p:sp>
      <p:sp>
        <p:nvSpPr>
          <p:cNvPr id="7" name="TextBox 6"/>
          <p:cNvSpPr txBox="1"/>
          <p:nvPr/>
        </p:nvSpPr>
        <p:spPr>
          <a:xfrm>
            <a:off x="4681183" y="6211669"/>
            <a:ext cx="2550000" cy="646331"/>
          </a:xfrm>
          <a:prstGeom prst="rect">
            <a:avLst/>
          </a:prstGeom>
          <a:noFill/>
        </p:spPr>
        <p:txBody>
          <a:bodyPr wrap="square" rtlCol="0">
            <a:spAutoFit/>
          </a:bodyPr>
          <a:lstStyle/>
          <a:p>
            <a:pPr algn="ctr"/>
            <a:r>
              <a:rPr lang="ru-RU" dirty="0" err="1" smtClean="0"/>
              <a:t>Р.п</a:t>
            </a:r>
            <a:r>
              <a:rPr lang="ru-RU" dirty="0" smtClean="0"/>
              <a:t>. Красные Баки</a:t>
            </a:r>
          </a:p>
          <a:p>
            <a:pPr algn="ctr"/>
            <a:r>
              <a:rPr lang="ru-RU" dirty="0" smtClean="0"/>
              <a:t>2014 г.</a:t>
            </a:r>
            <a:endParaRPr lang="ru-RU" dirty="0"/>
          </a:p>
        </p:txBody>
      </p:sp>
    </p:spTree>
    <p:extLst>
      <p:ext uri="{BB962C8B-B14F-4D97-AF65-F5344CB8AC3E}">
        <p14:creationId xmlns:p14="http://schemas.microsoft.com/office/powerpoint/2010/main" val="319095776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4995080" y="150126"/>
            <a:ext cx="1859420" cy="584775"/>
          </a:xfrm>
          <a:prstGeom prst="rect">
            <a:avLst/>
          </a:prstGeom>
          <a:noFill/>
        </p:spPr>
        <p:txBody>
          <a:bodyPr wrap="none" rtlCol="0">
            <a:spAutoFit/>
          </a:bodyPr>
          <a:lstStyle/>
          <a:p>
            <a:r>
              <a:rPr lang="de-DE" sz="3200" dirty="0" err="1" smtClean="0"/>
              <a:t>Hawthorn</a:t>
            </a:r>
            <a:endParaRPr lang="ru-RU" sz="3200" dirty="0"/>
          </a:p>
        </p:txBody>
      </p:sp>
      <p:pic>
        <p:nvPicPr>
          <p:cNvPr id="6" name="Рисунок 5"/>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3772" y="900753"/>
            <a:ext cx="5295332" cy="5363569"/>
          </a:xfrm>
          <a:prstGeom prst="rect">
            <a:avLst/>
          </a:prstGeom>
        </p:spPr>
      </p:pic>
      <p:sp>
        <p:nvSpPr>
          <p:cNvPr id="8" name="TextBox 7"/>
          <p:cNvSpPr txBox="1"/>
          <p:nvPr/>
        </p:nvSpPr>
        <p:spPr>
          <a:xfrm>
            <a:off x="5459104" y="1419428"/>
            <a:ext cx="6168788" cy="3170099"/>
          </a:xfrm>
          <a:prstGeom prst="rect">
            <a:avLst/>
          </a:prstGeom>
          <a:noFill/>
        </p:spPr>
        <p:txBody>
          <a:bodyPr wrap="square" rtlCol="0">
            <a:spAutoFit/>
          </a:bodyPr>
          <a:lstStyle/>
          <a:p>
            <a:r>
              <a:rPr lang="en-US" sz="2000" dirty="0" smtClean="0">
                <a:latin typeface="Arial" panose="020B0604020202020204" pitchFamily="34" charset="0"/>
                <a:cs typeface="Arial" panose="020B0604020202020204" pitchFamily="34" charset="0"/>
              </a:rPr>
              <a:t>It is a large shrub or small tree growing to 8 m (rarely to 12 m) tall, with a dense crown. The leaves are 2–6 cm long and 2–5 cm broad, with 2–3 shallow, forward-pointing lobes on each side of the leaf. The hermaphrodite flowers are produced in corymbs of 6–12, each flower with five white or pale pink petals and two or three styles, and are pollinated by midges. The fruit is a dark red pome 6–10 mm diameter, slightly broader than long, containing 2–3 </a:t>
            </a:r>
            <a:r>
              <a:rPr lang="en-US" sz="2000" dirty="0" err="1" smtClean="0">
                <a:latin typeface="Arial" panose="020B0604020202020204" pitchFamily="34" charset="0"/>
                <a:cs typeface="Arial" panose="020B0604020202020204" pitchFamily="34" charset="0"/>
              </a:rPr>
              <a:t>nutlets</a:t>
            </a:r>
            <a:r>
              <a:rPr lang="en-US" sz="2000" dirty="0" smtClean="0">
                <a:latin typeface="Arial" panose="020B0604020202020204" pitchFamily="34" charset="0"/>
                <a:cs typeface="Arial" panose="020B0604020202020204" pitchFamily="34" charset="0"/>
              </a:rPr>
              <a:t>.</a:t>
            </a:r>
            <a:endParaRPr lang="ru-RU"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5721822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872250" y="136477"/>
            <a:ext cx="2143536" cy="584775"/>
          </a:xfrm>
          <a:prstGeom prst="rect">
            <a:avLst/>
          </a:prstGeom>
          <a:noFill/>
        </p:spPr>
        <p:txBody>
          <a:bodyPr wrap="none" rtlCol="0">
            <a:spAutoFit/>
          </a:bodyPr>
          <a:lstStyle/>
          <a:p>
            <a:r>
              <a:rPr lang="de-DE" sz="3200" i="1" dirty="0" err="1" smtClean="0">
                <a:latin typeface="Arial" panose="020B0604020202020204" pitchFamily="34" charset="0"/>
                <a:cs typeface="Arial" panose="020B0604020202020204" pitchFamily="34" charset="0"/>
              </a:rPr>
              <a:t>Hypericum</a:t>
            </a:r>
            <a:endParaRPr lang="ru-RU" sz="3200" dirty="0">
              <a:latin typeface="Arial" panose="020B0604020202020204" pitchFamily="34" charset="0"/>
              <a:cs typeface="Arial" panose="020B0604020202020204" pitchFamily="34" charset="0"/>
            </a:endParaRPr>
          </a:p>
        </p:txBody>
      </p:sp>
      <p:pic>
        <p:nvPicPr>
          <p:cNvPr id="5" name="Рисунок 4"/>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9182" y="937402"/>
            <a:ext cx="6556697" cy="4876543"/>
          </a:xfrm>
          <a:prstGeom prst="rect">
            <a:avLst/>
          </a:prstGeom>
        </p:spPr>
      </p:pic>
      <p:sp>
        <p:nvSpPr>
          <p:cNvPr id="6" name="TextBox 5"/>
          <p:cNvSpPr txBox="1"/>
          <p:nvPr/>
        </p:nvSpPr>
        <p:spPr>
          <a:xfrm>
            <a:off x="7015786" y="1401425"/>
            <a:ext cx="4789527" cy="4154984"/>
          </a:xfrm>
          <a:prstGeom prst="rect">
            <a:avLst/>
          </a:prstGeom>
          <a:noFill/>
        </p:spPr>
        <p:txBody>
          <a:bodyPr wrap="square" rtlCol="0">
            <a:spAutoFit/>
          </a:bodyPr>
          <a:lstStyle/>
          <a:p>
            <a:r>
              <a:rPr lang="en-US" sz="2400" dirty="0" err="1" smtClean="0">
                <a:latin typeface="Arial" panose="020B0604020202020204" pitchFamily="34" charset="0"/>
                <a:cs typeface="Arial" panose="020B0604020202020204" pitchFamily="34" charset="0"/>
              </a:rPr>
              <a:t>Hypericums</a:t>
            </a:r>
            <a:r>
              <a:rPr lang="en-US" sz="2400" dirty="0" smtClean="0">
                <a:latin typeface="Arial" panose="020B0604020202020204" pitchFamily="34" charset="0"/>
                <a:cs typeface="Arial" panose="020B0604020202020204" pitchFamily="34" charset="0"/>
              </a:rPr>
              <a:t> vary from herbaceous annual or perennials 5–10 cm tall to shrubs and small trees up to 12 m tall. The leaves are opposite, simple oval, 1–8 cm long, either deciduous or evergreen. The flowers vary from pale to dark yellow, and from 0.5–6 cm in diameter, with five (rarely four) petals, most having prominent stamens. </a:t>
            </a:r>
            <a:endParaRPr lang="ru-RU"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044378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148920" y="136477"/>
            <a:ext cx="2932213" cy="584775"/>
          </a:xfrm>
          <a:prstGeom prst="rect">
            <a:avLst/>
          </a:prstGeom>
          <a:noFill/>
        </p:spPr>
        <p:txBody>
          <a:bodyPr wrap="none" rtlCol="0">
            <a:spAutoFit/>
          </a:bodyPr>
          <a:lstStyle/>
          <a:p>
            <a:pPr algn="ctr"/>
            <a:r>
              <a:rPr lang="de-DE" sz="3200" dirty="0" smtClean="0">
                <a:latin typeface="Arial" panose="020B0604020202020204" pitchFamily="34" charset="0"/>
                <a:cs typeface="Arial" panose="020B0604020202020204" pitchFamily="34" charset="0"/>
              </a:rPr>
              <a:t>Valerian (plant)</a:t>
            </a:r>
            <a:endParaRPr lang="ru-RU" sz="3200" dirty="0">
              <a:latin typeface="Arial" panose="020B0604020202020204" pitchFamily="34" charset="0"/>
              <a:cs typeface="Arial" panose="020B0604020202020204" pitchFamily="34" charset="0"/>
            </a:endParaRPr>
          </a:p>
        </p:txBody>
      </p:sp>
      <p:pic>
        <p:nvPicPr>
          <p:cNvPr id="5" name="Рисунок 4"/>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1490" y="832513"/>
            <a:ext cx="5606103" cy="5855270"/>
          </a:xfrm>
          <a:prstGeom prst="rect">
            <a:avLst/>
          </a:prstGeom>
        </p:spPr>
      </p:pic>
      <p:sp>
        <p:nvSpPr>
          <p:cNvPr id="6" name="TextBox 5"/>
          <p:cNvSpPr txBox="1"/>
          <p:nvPr/>
        </p:nvSpPr>
        <p:spPr>
          <a:xfrm>
            <a:off x="6250675" y="1037229"/>
            <a:ext cx="5322626" cy="4524315"/>
          </a:xfrm>
          <a:prstGeom prst="rect">
            <a:avLst/>
          </a:prstGeom>
          <a:noFill/>
        </p:spPr>
        <p:txBody>
          <a:bodyPr wrap="square" rtlCol="0">
            <a:spAutoFit/>
          </a:bodyPr>
          <a:lstStyle/>
          <a:p>
            <a:r>
              <a:rPr lang="en-US" sz="2400" dirty="0" smtClean="0">
                <a:latin typeface="Arial" panose="020B0604020202020204" pitchFamily="34" charset="0"/>
                <a:cs typeface="Arial" panose="020B0604020202020204" pitchFamily="34" charset="0"/>
              </a:rPr>
              <a:t>Valerian has been used as a medicinal herb since at least the time of ancient Greece and Rome. Hippocrates described its properties, and Galen later prescribed it as a remedy for insomnia. In medieval Sweden, it was sometimes placed in the wedding clothes of the groom to ward off the "envy" of the </a:t>
            </a:r>
            <a:r>
              <a:rPr lang="en-US" sz="2400" dirty="0" err="1" smtClean="0">
                <a:latin typeface="Arial" panose="020B0604020202020204" pitchFamily="34" charset="0"/>
                <a:cs typeface="Arial" panose="020B0604020202020204" pitchFamily="34" charset="0"/>
              </a:rPr>
              <a:t>elves.In</a:t>
            </a:r>
            <a:r>
              <a:rPr lang="en-US" sz="2400" dirty="0" smtClean="0">
                <a:latin typeface="Arial" panose="020B0604020202020204" pitchFamily="34" charset="0"/>
                <a:cs typeface="Arial" panose="020B0604020202020204" pitchFamily="34" charset="0"/>
              </a:rPr>
              <a:t> the sixteenth century the Anabaptist reformer </a:t>
            </a:r>
            <a:r>
              <a:rPr lang="en-US" sz="2400" dirty="0" err="1" smtClean="0">
                <a:latin typeface="Arial" panose="020B0604020202020204" pitchFamily="34" charset="0"/>
                <a:cs typeface="Arial" panose="020B0604020202020204" pitchFamily="34" charset="0"/>
              </a:rPr>
              <a:t>Pilgram</a:t>
            </a:r>
            <a:r>
              <a:rPr lang="en-US" sz="2400" dirty="0" smtClean="0">
                <a:latin typeface="Arial" panose="020B0604020202020204" pitchFamily="34" charset="0"/>
                <a:cs typeface="Arial" panose="020B0604020202020204" pitchFamily="34" charset="0"/>
              </a:rPr>
              <a:t> </a:t>
            </a:r>
            <a:r>
              <a:rPr lang="en-US" sz="2400" dirty="0" err="1" smtClean="0">
                <a:latin typeface="Arial" panose="020B0604020202020204" pitchFamily="34" charset="0"/>
                <a:cs typeface="Arial" panose="020B0604020202020204" pitchFamily="34" charset="0"/>
              </a:rPr>
              <a:t>Marpeck</a:t>
            </a:r>
            <a:r>
              <a:rPr lang="en-US" sz="2400" dirty="0" smtClean="0">
                <a:latin typeface="Arial" panose="020B0604020202020204" pitchFamily="34" charset="0"/>
                <a:cs typeface="Arial" panose="020B0604020202020204" pitchFamily="34" charset="0"/>
              </a:rPr>
              <a:t> prescribed valerian tea for a sick woman.</a:t>
            </a:r>
            <a:endParaRPr lang="ru-RU"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4128831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435522" y="163773"/>
            <a:ext cx="1923091" cy="584775"/>
          </a:xfrm>
          <a:prstGeom prst="rect">
            <a:avLst/>
          </a:prstGeom>
          <a:noFill/>
        </p:spPr>
        <p:txBody>
          <a:bodyPr wrap="none" rtlCol="0">
            <a:spAutoFit/>
          </a:bodyPr>
          <a:lstStyle/>
          <a:p>
            <a:r>
              <a:rPr lang="de-DE" sz="3200" dirty="0" err="1" smtClean="0">
                <a:latin typeface="Arial" panose="020B0604020202020204" pitchFamily="34" charset="0"/>
                <a:cs typeface="Arial" panose="020B0604020202020204" pitchFamily="34" charset="0"/>
              </a:rPr>
              <a:t>Tussilago</a:t>
            </a:r>
            <a:endParaRPr lang="ru-RU" sz="3200" dirty="0">
              <a:latin typeface="Arial" panose="020B0604020202020204" pitchFamily="34" charset="0"/>
              <a:cs typeface="Arial" panose="020B0604020202020204" pitchFamily="34" charset="0"/>
            </a:endParaRPr>
          </a:p>
        </p:txBody>
      </p:sp>
      <p:pic>
        <p:nvPicPr>
          <p:cNvPr id="5" name="Рисунок 4"/>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7120" y="748548"/>
            <a:ext cx="5760599" cy="4874330"/>
          </a:xfrm>
          <a:prstGeom prst="rect">
            <a:avLst/>
          </a:prstGeom>
        </p:spPr>
      </p:pic>
      <p:sp>
        <p:nvSpPr>
          <p:cNvPr id="6" name="TextBox 5"/>
          <p:cNvSpPr txBox="1"/>
          <p:nvPr/>
        </p:nvSpPr>
        <p:spPr>
          <a:xfrm>
            <a:off x="6250673" y="748548"/>
            <a:ext cx="4899547" cy="4401205"/>
          </a:xfrm>
          <a:prstGeom prst="rect">
            <a:avLst/>
          </a:prstGeom>
          <a:noFill/>
        </p:spPr>
        <p:txBody>
          <a:bodyPr wrap="square" rtlCol="0">
            <a:spAutoFit/>
          </a:bodyPr>
          <a:lstStyle/>
          <a:p>
            <a:r>
              <a:rPr lang="en-US" sz="2000" dirty="0" smtClean="0">
                <a:latin typeface="Arial" panose="020B0604020202020204" pitchFamily="34" charset="0"/>
                <a:cs typeface="Arial" panose="020B0604020202020204" pitchFamily="34" charset="0"/>
              </a:rPr>
              <a:t>Coltsfoot is a perennial herbaceous plant that spreads by seeds and rhizomes. </a:t>
            </a:r>
            <a:r>
              <a:rPr lang="en-US" sz="2000" dirty="0" err="1" smtClean="0">
                <a:latin typeface="Arial" panose="020B0604020202020204" pitchFamily="34" charset="0"/>
                <a:cs typeface="Arial" panose="020B0604020202020204" pitchFamily="34" charset="0"/>
              </a:rPr>
              <a:t>Tussilago</a:t>
            </a:r>
            <a:r>
              <a:rPr lang="en-US" sz="2000" dirty="0" smtClean="0">
                <a:latin typeface="Arial" panose="020B0604020202020204" pitchFamily="34" charset="0"/>
                <a:cs typeface="Arial" panose="020B0604020202020204" pitchFamily="34" charset="0"/>
              </a:rPr>
              <a:t> is often found in colonies of dozens of plants. The flowers, which superficially resemble dandelions, appear in early spring before dandelions appear. The leaves, which resemble a colt's foot in cross section, do not appear usually until after the seeds are set. Thus, the flowers appear on stems with no apparent leaves, and the later appearing leaves then wither and die during the season without seeming to set flowers. The plant is typically 10–30 cm in height.</a:t>
            </a:r>
            <a:endParaRPr lang="ru-RU"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75259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5022376" y="395785"/>
            <a:ext cx="1154483" cy="707886"/>
          </a:xfrm>
          <a:prstGeom prst="rect">
            <a:avLst/>
          </a:prstGeom>
          <a:noFill/>
        </p:spPr>
        <p:txBody>
          <a:bodyPr wrap="none" rtlCol="0">
            <a:spAutoFit/>
          </a:bodyPr>
          <a:lstStyle/>
          <a:p>
            <a:r>
              <a:rPr lang="de-DE" sz="4000" dirty="0" smtClean="0">
                <a:latin typeface="Arial" panose="020B0604020202020204" pitchFamily="34" charset="0"/>
                <a:cs typeface="Arial" panose="020B0604020202020204" pitchFamily="34" charset="0"/>
              </a:rPr>
              <a:t>Mint</a:t>
            </a:r>
            <a:endParaRPr lang="ru-RU" sz="4000" dirty="0">
              <a:latin typeface="Arial" panose="020B0604020202020204" pitchFamily="34" charset="0"/>
              <a:cs typeface="Arial" panose="020B0604020202020204" pitchFamily="34" charset="0"/>
            </a:endParaRPr>
          </a:p>
        </p:txBody>
      </p:sp>
      <p:pic>
        <p:nvPicPr>
          <p:cNvPr id="5" name="Рисунок 4"/>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1068" y="1282890"/>
            <a:ext cx="5174574" cy="5240740"/>
          </a:xfrm>
          <a:prstGeom prst="rect">
            <a:avLst/>
          </a:prstGeom>
        </p:spPr>
      </p:pic>
      <p:sp>
        <p:nvSpPr>
          <p:cNvPr id="6" name="TextBox 5"/>
          <p:cNvSpPr txBox="1"/>
          <p:nvPr/>
        </p:nvSpPr>
        <p:spPr>
          <a:xfrm>
            <a:off x="6059606" y="1446662"/>
            <a:ext cx="4858603" cy="3785652"/>
          </a:xfrm>
          <a:prstGeom prst="rect">
            <a:avLst/>
          </a:prstGeom>
          <a:noFill/>
        </p:spPr>
        <p:txBody>
          <a:bodyPr wrap="square" rtlCol="0">
            <a:spAutoFit/>
          </a:bodyPr>
          <a:lstStyle/>
          <a:p>
            <a:r>
              <a:rPr lang="en-US" sz="2000" dirty="0" smtClean="0">
                <a:latin typeface="Arial" panose="020B0604020202020204" pitchFamily="34" charset="0"/>
                <a:cs typeface="Arial" panose="020B0604020202020204" pitchFamily="34" charset="0"/>
              </a:rPr>
              <a:t>Mints are aromatic, almost exclusively perennial, rarely annual, herbs. They have wide-spreading underground and </a:t>
            </a:r>
            <a:r>
              <a:rPr lang="en-US" sz="2000" dirty="0" err="1" smtClean="0">
                <a:latin typeface="Arial" panose="020B0604020202020204" pitchFamily="34" charset="0"/>
                <a:cs typeface="Arial" panose="020B0604020202020204" pitchFamily="34" charset="0"/>
              </a:rPr>
              <a:t>overground</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stolons</a:t>
            </a:r>
            <a:r>
              <a:rPr lang="en-US" sz="2000" dirty="0" smtClean="0">
                <a:latin typeface="Arial" panose="020B0604020202020204" pitchFamily="34" charset="0"/>
                <a:cs typeface="Arial" panose="020B0604020202020204" pitchFamily="34" charset="0"/>
              </a:rPr>
              <a:t> and erect, </a:t>
            </a:r>
            <a:r>
              <a:rPr lang="en-US" sz="2000" dirty="0" err="1" smtClean="0">
                <a:latin typeface="Arial" panose="020B0604020202020204" pitchFamily="34" charset="0"/>
                <a:cs typeface="Arial" panose="020B0604020202020204" pitchFamily="34" charset="0"/>
              </a:rPr>
              <a:t>square,branched</a:t>
            </a:r>
            <a:r>
              <a:rPr lang="en-US" sz="2000" dirty="0" smtClean="0">
                <a:latin typeface="Arial" panose="020B0604020202020204" pitchFamily="34" charset="0"/>
                <a:cs typeface="Arial" panose="020B0604020202020204" pitchFamily="34" charset="0"/>
              </a:rPr>
              <a:t> stems. The leaves are arranged in opposite pairs, from oblong to </a:t>
            </a:r>
            <a:r>
              <a:rPr lang="en-US" sz="2000" dirty="0" err="1" smtClean="0">
                <a:latin typeface="Arial" panose="020B0604020202020204" pitchFamily="34" charset="0"/>
                <a:cs typeface="Arial" panose="020B0604020202020204" pitchFamily="34" charset="0"/>
              </a:rPr>
              <a:t>lanceolate</a:t>
            </a:r>
            <a:r>
              <a:rPr lang="en-US" sz="2000" dirty="0" smtClean="0">
                <a:latin typeface="Arial" panose="020B0604020202020204" pitchFamily="34" charset="0"/>
                <a:cs typeface="Arial" panose="020B0604020202020204" pitchFamily="34" charset="0"/>
              </a:rPr>
              <a:t>, often downy, and with a serrated margin. Leaf colors range from dark green and gray-green to purple, blue, and sometimes pale yellow. The flowers are white to purple and produced in false whorls called </a:t>
            </a:r>
            <a:r>
              <a:rPr lang="en-US" sz="2000" dirty="0" err="1" smtClean="0">
                <a:latin typeface="Arial" panose="020B0604020202020204" pitchFamily="34" charset="0"/>
                <a:cs typeface="Arial" panose="020B0604020202020204" pitchFamily="34" charset="0"/>
              </a:rPr>
              <a:t>verticillasters</a:t>
            </a:r>
            <a:endParaRPr lang="ru-RU"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6318152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5131558" y="232011"/>
            <a:ext cx="1514901" cy="646331"/>
          </a:xfrm>
          <a:prstGeom prst="rect">
            <a:avLst/>
          </a:prstGeom>
          <a:noFill/>
        </p:spPr>
        <p:txBody>
          <a:bodyPr wrap="square" rtlCol="0">
            <a:spAutoFit/>
          </a:bodyPr>
          <a:lstStyle/>
          <a:p>
            <a:r>
              <a:rPr lang="en-US" sz="3600" dirty="0" err="1" smtClean="0">
                <a:latin typeface="Arial" panose="020B0604020202020204" pitchFamily="34" charset="0"/>
                <a:cs typeface="Arial" panose="020B0604020202020204" pitchFamily="34" charset="0"/>
              </a:rPr>
              <a:t>B</a:t>
            </a:r>
            <a:r>
              <a:rPr lang="de-DE" sz="3600" dirty="0" smtClean="0">
                <a:latin typeface="Arial" panose="020B0604020202020204" pitchFamily="34" charset="0"/>
                <a:cs typeface="Arial" panose="020B0604020202020204" pitchFamily="34" charset="0"/>
              </a:rPr>
              <a:t>alm</a:t>
            </a:r>
            <a:endParaRPr lang="ru-RU" sz="3600" dirty="0">
              <a:latin typeface="Arial" panose="020B0604020202020204" pitchFamily="34" charset="0"/>
              <a:cs typeface="Arial" panose="020B0604020202020204" pitchFamily="34" charset="0"/>
            </a:endParaRPr>
          </a:p>
        </p:txBody>
      </p:sp>
      <p:pic>
        <p:nvPicPr>
          <p:cNvPr id="5" name="Рисунок 4"/>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7446" y="878341"/>
            <a:ext cx="4337258" cy="5557769"/>
          </a:xfrm>
          <a:prstGeom prst="rect">
            <a:avLst/>
          </a:prstGeom>
        </p:spPr>
      </p:pic>
      <p:sp>
        <p:nvSpPr>
          <p:cNvPr id="6" name="TextBox 5"/>
          <p:cNvSpPr txBox="1"/>
          <p:nvPr/>
        </p:nvSpPr>
        <p:spPr>
          <a:xfrm>
            <a:off x="5308979" y="1255594"/>
            <a:ext cx="5254388" cy="4524315"/>
          </a:xfrm>
          <a:prstGeom prst="rect">
            <a:avLst/>
          </a:prstGeom>
          <a:noFill/>
        </p:spPr>
        <p:txBody>
          <a:bodyPr wrap="square" rtlCol="0">
            <a:spAutoFit/>
          </a:bodyPr>
          <a:lstStyle/>
          <a:p>
            <a:r>
              <a:rPr lang="en-US" sz="2400" dirty="0" smtClean="0">
                <a:latin typeface="Arial" panose="020B0604020202020204" pitchFamily="34" charset="0"/>
                <a:cs typeface="Arial" panose="020B0604020202020204" pitchFamily="34" charset="0"/>
              </a:rPr>
              <a:t>It grows to 70–150 cm tall. The leaves have a gentle lemon scent, related to mint. During summer, small white flowers full of nectar appear. It is not to be confused with bee balm (which is genus </a:t>
            </a:r>
            <a:r>
              <a:rPr lang="en-US" sz="2400" dirty="0" err="1" smtClean="0">
                <a:latin typeface="Arial" panose="020B0604020202020204" pitchFamily="34" charset="0"/>
                <a:cs typeface="Arial" panose="020B0604020202020204" pitchFamily="34" charset="0"/>
              </a:rPr>
              <a:t>Monarda</a:t>
            </a:r>
            <a:r>
              <a:rPr lang="en-US" sz="2400" dirty="0" smtClean="0">
                <a:latin typeface="Arial" panose="020B0604020202020204" pitchFamily="34" charset="0"/>
                <a:cs typeface="Arial" panose="020B0604020202020204" pitchFamily="34" charset="0"/>
              </a:rPr>
              <a:t>). The white flowers attract bees, hence the genus name Melissa (Greek for 'honey bee'). Its </a:t>
            </a:r>
            <a:r>
              <a:rPr lang="en-US" sz="2400" dirty="0" err="1" smtClean="0">
                <a:latin typeface="Arial" panose="020B0604020202020204" pitchFamily="34" charset="0"/>
                <a:cs typeface="Arial" panose="020B0604020202020204" pitchFamily="34" charset="0"/>
              </a:rPr>
              <a:t>flavour</a:t>
            </a:r>
            <a:r>
              <a:rPr lang="en-US" sz="2400" dirty="0" smtClean="0">
                <a:latin typeface="Arial" panose="020B0604020202020204" pitchFamily="34" charset="0"/>
                <a:cs typeface="Arial" panose="020B0604020202020204" pitchFamily="34" charset="0"/>
              </a:rPr>
              <a:t> comes from citronellal (24%), geranial (16%), </a:t>
            </a:r>
            <a:r>
              <a:rPr lang="en-US" sz="2400" dirty="0" err="1" smtClean="0">
                <a:latin typeface="Arial" panose="020B0604020202020204" pitchFamily="34" charset="0"/>
                <a:cs typeface="Arial" panose="020B0604020202020204" pitchFamily="34" charset="0"/>
              </a:rPr>
              <a:t>linalyl</a:t>
            </a:r>
            <a:r>
              <a:rPr lang="en-US" sz="2400" dirty="0" smtClean="0">
                <a:latin typeface="Arial" panose="020B0604020202020204" pitchFamily="34" charset="0"/>
                <a:cs typeface="Arial" panose="020B0604020202020204" pitchFamily="34" charset="0"/>
              </a:rPr>
              <a:t> acetate (12%) and </a:t>
            </a:r>
            <a:r>
              <a:rPr lang="en-US" sz="2400" dirty="0" err="1" smtClean="0">
                <a:latin typeface="Arial" panose="020B0604020202020204" pitchFamily="34" charset="0"/>
                <a:cs typeface="Arial" panose="020B0604020202020204" pitchFamily="34" charset="0"/>
              </a:rPr>
              <a:t>caryophyllene</a:t>
            </a:r>
            <a:r>
              <a:rPr lang="en-US" sz="2400" dirty="0" smtClean="0">
                <a:latin typeface="Arial" panose="020B0604020202020204" pitchFamily="34" charset="0"/>
                <a:cs typeface="Arial" panose="020B0604020202020204" pitchFamily="34" charset="0"/>
              </a:rPr>
              <a:t> (12%).</a:t>
            </a:r>
            <a:endParaRPr lang="ru-RU"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8005734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5022376" y="163773"/>
            <a:ext cx="1261884" cy="646331"/>
          </a:xfrm>
          <a:prstGeom prst="rect">
            <a:avLst/>
          </a:prstGeom>
          <a:noFill/>
        </p:spPr>
        <p:txBody>
          <a:bodyPr wrap="none" rtlCol="0">
            <a:spAutoFit/>
          </a:bodyPr>
          <a:lstStyle/>
          <a:p>
            <a:r>
              <a:rPr lang="en-US" sz="3600" dirty="0">
                <a:latin typeface="Arial" panose="020B0604020202020204" pitchFamily="34" charset="0"/>
                <a:cs typeface="Arial" panose="020B0604020202020204" pitchFamily="34" charset="0"/>
              </a:rPr>
              <a:t>S</a:t>
            </a:r>
            <a:r>
              <a:rPr lang="de-DE" sz="3600" dirty="0" err="1" smtClean="0">
                <a:latin typeface="Arial" panose="020B0604020202020204" pitchFamily="34" charset="0"/>
                <a:cs typeface="Arial" panose="020B0604020202020204" pitchFamily="34" charset="0"/>
              </a:rPr>
              <a:t>age</a:t>
            </a:r>
            <a:endParaRPr lang="ru-RU" sz="3600" dirty="0">
              <a:latin typeface="Arial" panose="020B0604020202020204" pitchFamily="34" charset="0"/>
              <a:cs typeface="Arial" panose="020B0604020202020204" pitchFamily="34" charset="0"/>
            </a:endParaRPr>
          </a:p>
        </p:txBody>
      </p:sp>
      <p:pic>
        <p:nvPicPr>
          <p:cNvPr id="5" name="Рисунок 4"/>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88260" y="965579"/>
            <a:ext cx="6096000" cy="4572000"/>
          </a:xfrm>
          <a:prstGeom prst="rect">
            <a:avLst/>
          </a:prstGeom>
        </p:spPr>
      </p:pic>
      <p:sp>
        <p:nvSpPr>
          <p:cNvPr id="6" name="TextBox 5"/>
          <p:cNvSpPr txBox="1"/>
          <p:nvPr/>
        </p:nvSpPr>
        <p:spPr>
          <a:xfrm>
            <a:off x="6509982" y="1547463"/>
            <a:ext cx="3698543" cy="3785652"/>
          </a:xfrm>
          <a:prstGeom prst="rect">
            <a:avLst/>
          </a:prstGeom>
          <a:noFill/>
        </p:spPr>
        <p:txBody>
          <a:bodyPr wrap="square" rtlCol="0">
            <a:spAutoFit/>
          </a:bodyPr>
          <a:lstStyle/>
          <a:p>
            <a:r>
              <a:rPr lang="en-US" sz="2000" dirty="0" smtClean="0">
                <a:latin typeface="Arial" panose="020B0604020202020204" pitchFamily="34" charset="0"/>
                <a:cs typeface="Arial" panose="020B0604020202020204" pitchFamily="34" charset="0"/>
              </a:rPr>
              <a:t>Salvia is the largest genus of plants in the mint family, </a:t>
            </a:r>
            <a:r>
              <a:rPr lang="en-US" sz="2000" dirty="0" err="1" smtClean="0">
                <a:latin typeface="Arial" panose="020B0604020202020204" pitchFamily="34" charset="0"/>
                <a:cs typeface="Arial" panose="020B0604020202020204" pitchFamily="34" charset="0"/>
              </a:rPr>
              <a:t>Lamiaceae</a:t>
            </a:r>
            <a:r>
              <a:rPr lang="en-US" sz="2000" dirty="0" smtClean="0">
                <a:latin typeface="Arial" panose="020B0604020202020204" pitchFamily="34" charset="0"/>
                <a:cs typeface="Arial" panose="020B0604020202020204" pitchFamily="34" charset="0"/>
              </a:rPr>
              <a:t>, with nearly 1000 species of shrubs, herbaceous perennials, and annuals. Within the </a:t>
            </a:r>
            <a:r>
              <a:rPr lang="en-US" sz="2000" dirty="0" err="1" smtClean="0">
                <a:latin typeface="Arial" panose="020B0604020202020204" pitchFamily="34" charset="0"/>
                <a:cs typeface="Arial" panose="020B0604020202020204" pitchFamily="34" charset="0"/>
              </a:rPr>
              <a:t>Lamiaceae</a:t>
            </a:r>
            <a:r>
              <a:rPr lang="en-US" sz="2000" dirty="0" smtClean="0">
                <a:latin typeface="Arial" panose="020B0604020202020204" pitchFamily="34" charset="0"/>
                <a:cs typeface="Arial" panose="020B0604020202020204" pitchFamily="34" charset="0"/>
              </a:rPr>
              <a:t>, Salvia is member of the tribe </a:t>
            </a:r>
            <a:r>
              <a:rPr lang="en-US" sz="2000" dirty="0" err="1" smtClean="0">
                <a:latin typeface="Arial" panose="020B0604020202020204" pitchFamily="34" charset="0"/>
                <a:cs typeface="Arial" panose="020B0604020202020204" pitchFamily="34" charset="0"/>
              </a:rPr>
              <a:t>Mentheae</a:t>
            </a:r>
            <a:r>
              <a:rPr lang="en-US" sz="2000" dirty="0" smtClean="0">
                <a:latin typeface="Arial" panose="020B0604020202020204" pitchFamily="34" charset="0"/>
                <a:cs typeface="Arial" panose="020B0604020202020204" pitchFamily="34" charset="0"/>
              </a:rPr>
              <a:t> within the subfamily </a:t>
            </a:r>
            <a:r>
              <a:rPr lang="en-US" sz="2000" dirty="0" err="1" smtClean="0">
                <a:latin typeface="Arial" panose="020B0604020202020204" pitchFamily="34" charset="0"/>
                <a:cs typeface="Arial" panose="020B0604020202020204" pitchFamily="34" charset="0"/>
              </a:rPr>
              <a:t>Nepetoideae</a:t>
            </a:r>
            <a:r>
              <a:rPr lang="en-US" sz="2000" dirty="0" smtClean="0">
                <a:latin typeface="Arial" panose="020B0604020202020204" pitchFamily="34" charset="0"/>
                <a:cs typeface="Arial" panose="020B0604020202020204" pitchFamily="34" charset="0"/>
              </a:rPr>
              <a:t>. It is one of several genera commonly referred to as sage.</a:t>
            </a:r>
          </a:p>
          <a:p>
            <a:endParaRPr lang="en-US" sz="2000"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7200671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5158854" y="204716"/>
            <a:ext cx="1255472" cy="584775"/>
          </a:xfrm>
          <a:prstGeom prst="rect">
            <a:avLst/>
          </a:prstGeom>
          <a:noFill/>
        </p:spPr>
        <p:txBody>
          <a:bodyPr wrap="none" rtlCol="0">
            <a:spAutoFit/>
          </a:bodyPr>
          <a:lstStyle/>
          <a:p>
            <a:r>
              <a:rPr lang="en-US" sz="3200" dirty="0">
                <a:latin typeface="Arial" panose="020B0604020202020204" pitchFamily="34" charset="0"/>
                <a:cs typeface="Arial" panose="020B0604020202020204" pitchFamily="34" charset="0"/>
              </a:rPr>
              <a:t>N</a:t>
            </a:r>
            <a:r>
              <a:rPr lang="de-DE" sz="3200" dirty="0" err="1" smtClean="0">
                <a:latin typeface="Arial" panose="020B0604020202020204" pitchFamily="34" charset="0"/>
                <a:cs typeface="Arial" panose="020B0604020202020204" pitchFamily="34" charset="0"/>
              </a:rPr>
              <a:t>ettle</a:t>
            </a:r>
            <a:endParaRPr lang="ru-RU" sz="3200" dirty="0">
              <a:latin typeface="Arial" panose="020B0604020202020204" pitchFamily="34" charset="0"/>
              <a:cs typeface="Arial" panose="020B0604020202020204" pitchFamily="34" charset="0"/>
            </a:endParaRPr>
          </a:p>
        </p:txBody>
      </p:sp>
      <p:pic>
        <p:nvPicPr>
          <p:cNvPr id="5" name="Рисунок 4"/>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80439" y="1124900"/>
            <a:ext cx="6525077" cy="4893807"/>
          </a:xfrm>
          <a:prstGeom prst="rect">
            <a:avLst/>
          </a:prstGeom>
        </p:spPr>
      </p:pic>
      <p:sp>
        <p:nvSpPr>
          <p:cNvPr id="6" name="TextBox 5"/>
          <p:cNvSpPr txBox="1"/>
          <p:nvPr/>
        </p:nvSpPr>
        <p:spPr>
          <a:xfrm>
            <a:off x="6878472" y="1124900"/>
            <a:ext cx="3998794" cy="5016758"/>
          </a:xfrm>
          <a:prstGeom prst="rect">
            <a:avLst/>
          </a:prstGeom>
          <a:noFill/>
        </p:spPr>
        <p:txBody>
          <a:bodyPr wrap="square" rtlCol="0">
            <a:spAutoFit/>
          </a:bodyPr>
          <a:lstStyle/>
          <a:p>
            <a:r>
              <a:rPr lang="en-US" sz="2000" dirty="0" err="1" smtClean="0">
                <a:latin typeface="Arial" panose="020B0604020202020204" pitchFamily="34" charset="0"/>
                <a:cs typeface="Arial" panose="020B0604020202020204" pitchFamily="34" charset="0"/>
              </a:rPr>
              <a:t>Urtica</a:t>
            </a:r>
            <a:r>
              <a:rPr lang="en-US" sz="2000" dirty="0" smtClean="0">
                <a:latin typeface="Arial" panose="020B0604020202020204" pitchFamily="34" charset="0"/>
                <a:cs typeface="Arial" panose="020B0604020202020204" pitchFamily="34" charset="0"/>
              </a:rPr>
              <a:t> is a genus of flowering plants in the family </a:t>
            </a:r>
            <a:r>
              <a:rPr lang="en-US" sz="2000" dirty="0" err="1" smtClean="0">
                <a:latin typeface="Arial" panose="020B0604020202020204" pitchFamily="34" charset="0"/>
                <a:cs typeface="Arial" panose="020B0604020202020204" pitchFamily="34" charset="0"/>
              </a:rPr>
              <a:t>Urticaceae</a:t>
            </a:r>
            <a:r>
              <a:rPr lang="en-US" sz="2000" dirty="0" smtClean="0">
                <a:latin typeface="Arial" panose="020B0604020202020204" pitchFamily="34" charset="0"/>
                <a:cs typeface="Arial" panose="020B0604020202020204" pitchFamily="34" charset="0"/>
              </a:rPr>
              <a:t>. Many species have stinging hairs and may be called nettles or stinging nettles, although the latter name applies particularly to </a:t>
            </a:r>
            <a:r>
              <a:rPr lang="en-US" sz="2000" dirty="0" err="1" smtClean="0">
                <a:latin typeface="Arial" panose="020B0604020202020204" pitchFamily="34" charset="0"/>
                <a:cs typeface="Arial" panose="020B0604020202020204" pitchFamily="34" charset="0"/>
              </a:rPr>
              <a:t>Urtica</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dioica</a:t>
            </a:r>
            <a:r>
              <a:rPr lang="en-US" sz="2000" dirty="0" smtClean="0">
                <a:latin typeface="Arial" panose="020B0604020202020204" pitchFamily="34" charset="0"/>
                <a:cs typeface="Arial" panose="020B0604020202020204" pitchFamily="34" charset="0"/>
              </a:rPr>
              <a:t>.</a:t>
            </a:r>
          </a:p>
          <a:p>
            <a:endParaRPr lang="en-US" sz="2000" dirty="0" smtClean="0">
              <a:latin typeface="Arial" panose="020B0604020202020204" pitchFamily="34" charset="0"/>
              <a:cs typeface="Arial" panose="020B0604020202020204" pitchFamily="34" charset="0"/>
            </a:endParaRPr>
          </a:p>
          <a:p>
            <a:r>
              <a:rPr lang="en-US" sz="2000" dirty="0" err="1" smtClean="0">
                <a:latin typeface="Arial" panose="020B0604020202020204" pitchFamily="34" charset="0"/>
                <a:cs typeface="Arial" panose="020B0604020202020204" pitchFamily="34" charset="0"/>
              </a:rPr>
              <a:t>Urtica</a:t>
            </a:r>
            <a:r>
              <a:rPr lang="en-US" sz="2000" dirty="0" smtClean="0">
                <a:latin typeface="Arial" panose="020B0604020202020204" pitchFamily="34" charset="0"/>
                <a:cs typeface="Arial" panose="020B0604020202020204" pitchFamily="34" charset="0"/>
              </a:rPr>
              <a:t> species are food for the caterpillars of numerous Lepidoptera (butterflies and moths), such as the </a:t>
            </a:r>
            <a:r>
              <a:rPr lang="en-US" sz="2000" dirty="0" err="1" smtClean="0">
                <a:latin typeface="Arial" panose="020B0604020202020204" pitchFamily="34" charset="0"/>
                <a:cs typeface="Arial" panose="020B0604020202020204" pitchFamily="34" charset="0"/>
              </a:rPr>
              <a:t>tortrix</a:t>
            </a:r>
            <a:r>
              <a:rPr lang="en-US" sz="2000" dirty="0" smtClean="0">
                <a:latin typeface="Arial" panose="020B0604020202020204" pitchFamily="34" charset="0"/>
                <a:cs typeface="Arial" panose="020B0604020202020204" pitchFamily="34" charset="0"/>
              </a:rPr>
              <a:t> moth </a:t>
            </a:r>
            <a:r>
              <a:rPr lang="en-US" sz="2000" dirty="0" err="1" smtClean="0">
                <a:latin typeface="Arial" panose="020B0604020202020204" pitchFamily="34" charset="0"/>
                <a:cs typeface="Arial" panose="020B0604020202020204" pitchFamily="34" charset="0"/>
              </a:rPr>
              <a:t>Syricoris</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lacunana</a:t>
            </a:r>
            <a:r>
              <a:rPr lang="en-US" sz="2000" dirty="0" smtClean="0">
                <a:latin typeface="Arial" panose="020B0604020202020204" pitchFamily="34" charset="0"/>
                <a:cs typeface="Arial" panose="020B0604020202020204" pitchFamily="34" charset="0"/>
              </a:rPr>
              <a:t> and several </a:t>
            </a:r>
            <a:r>
              <a:rPr lang="en-US" sz="2000" dirty="0" err="1" smtClean="0">
                <a:latin typeface="Arial" panose="020B0604020202020204" pitchFamily="34" charset="0"/>
                <a:cs typeface="Arial" panose="020B0604020202020204" pitchFamily="34" charset="0"/>
              </a:rPr>
              <a:t>Nymphalidae</a:t>
            </a:r>
            <a:r>
              <a:rPr lang="en-US" sz="2000" dirty="0" smtClean="0">
                <a:latin typeface="Arial" panose="020B0604020202020204" pitchFamily="34" charset="0"/>
                <a:cs typeface="Arial" panose="020B0604020202020204" pitchFamily="34" charset="0"/>
              </a:rPr>
              <a:t>, such as Vanessa </a:t>
            </a:r>
            <a:r>
              <a:rPr lang="en-US" sz="2000" dirty="0" err="1" smtClean="0">
                <a:latin typeface="Arial" panose="020B0604020202020204" pitchFamily="34" charset="0"/>
                <a:cs typeface="Arial" panose="020B0604020202020204" pitchFamily="34" charset="0"/>
              </a:rPr>
              <a:t>atalanta</a:t>
            </a:r>
            <a:r>
              <a:rPr lang="en-US" sz="2000" dirty="0" smtClean="0">
                <a:latin typeface="Arial" panose="020B0604020202020204" pitchFamily="34" charset="0"/>
                <a:cs typeface="Arial" panose="020B0604020202020204" pitchFamily="34" charset="0"/>
              </a:rPr>
              <a:t>, one of the red admiral butterflies</a:t>
            </a:r>
            <a:endParaRPr lang="ru-RU"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7565322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1179241"/>
            <a:ext cx="6430956" cy="4825773"/>
          </a:xfrm>
          <a:prstGeom prst="rect">
            <a:avLst/>
          </a:prstGeom>
        </p:spPr>
      </p:pic>
      <p:sp>
        <p:nvSpPr>
          <p:cNvPr id="5" name="TextBox 4"/>
          <p:cNvSpPr txBox="1"/>
          <p:nvPr/>
        </p:nvSpPr>
        <p:spPr>
          <a:xfrm>
            <a:off x="6578223" y="1629617"/>
            <a:ext cx="4067032" cy="4247317"/>
          </a:xfrm>
          <a:prstGeom prst="rect">
            <a:avLst/>
          </a:prstGeom>
          <a:noFill/>
        </p:spPr>
        <p:txBody>
          <a:bodyPr wrap="square" rtlCol="0">
            <a:spAutoFit/>
          </a:bodyPr>
          <a:lstStyle/>
          <a:p>
            <a:r>
              <a:rPr lang="en-US" b="1" dirty="0" err="1" smtClean="0">
                <a:latin typeface="Arial" panose="020B0604020202020204" pitchFamily="34" charset="0"/>
                <a:cs typeface="Arial" panose="020B0604020202020204" pitchFamily="34" charset="0"/>
              </a:rPr>
              <a:t>Plantago</a:t>
            </a:r>
            <a:r>
              <a:rPr lang="en-US" b="1" dirty="0" smtClean="0">
                <a:latin typeface="Arial" panose="020B0604020202020204" pitchFamily="34" charset="0"/>
                <a:cs typeface="Arial" panose="020B0604020202020204" pitchFamily="34" charset="0"/>
              </a:rPr>
              <a:t> is a genus of about 200 species of small, inconspicuous plants commonly called plantains or fleaworts. They share this name with the very dissimilar plantain, a kind of banana. Most are herbaceous plants, though a few are subshrubs growing to 60 cm (23.5 in) tall. The leaves are sessile, but have a narrow part near the stem which is a pseudo-petiole. They have three or five parallel veins that diverge in the wider part of the leaf. Leaves are broad or narrow, depending on the species. </a:t>
            </a:r>
            <a:endParaRPr lang="ru-RU" b="1" dirty="0">
              <a:latin typeface="Arial" panose="020B0604020202020204" pitchFamily="34" charset="0"/>
              <a:cs typeface="Arial" panose="020B0604020202020204" pitchFamily="34" charset="0"/>
            </a:endParaRPr>
          </a:p>
        </p:txBody>
      </p:sp>
      <p:sp>
        <p:nvSpPr>
          <p:cNvPr id="6" name="TextBox 5"/>
          <p:cNvSpPr txBox="1"/>
          <p:nvPr/>
        </p:nvSpPr>
        <p:spPr>
          <a:xfrm>
            <a:off x="4394579" y="532263"/>
            <a:ext cx="184731" cy="584775"/>
          </a:xfrm>
          <a:prstGeom prst="rect">
            <a:avLst/>
          </a:prstGeom>
          <a:noFill/>
        </p:spPr>
        <p:txBody>
          <a:bodyPr wrap="none" rtlCol="0">
            <a:spAutoFit/>
          </a:bodyPr>
          <a:lstStyle/>
          <a:p>
            <a:endParaRPr lang="ru-RU" sz="3200" dirty="0">
              <a:latin typeface="Arial" panose="020B0604020202020204" pitchFamily="34" charset="0"/>
              <a:cs typeface="Arial" panose="020B0604020202020204" pitchFamily="34" charset="0"/>
            </a:endParaRPr>
          </a:p>
        </p:txBody>
      </p:sp>
      <p:sp>
        <p:nvSpPr>
          <p:cNvPr id="7" name="Прямоугольник 6"/>
          <p:cNvSpPr/>
          <p:nvPr/>
        </p:nvSpPr>
        <p:spPr>
          <a:xfrm>
            <a:off x="4946254" y="9043"/>
            <a:ext cx="1484702" cy="523220"/>
          </a:xfrm>
          <a:prstGeom prst="rect">
            <a:avLst/>
          </a:prstGeom>
        </p:spPr>
        <p:txBody>
          <a:bodyPr wrap="none">
            <a:spAutoFit/>
          </a:bodyPr>
          <a:lstStyle/>
          <a:p>
            <a:r>
              <a:rPr lang="en-US" sz="2800" dirty="0" smtClean="0">
                <a:latin typeface="Arial" panose="020B0604020202020204" pitchFamily="34" charset="0"/>
                <a:cs typeface="Arial" panose="020B0604020202020204" pitchFamily="34" charset="0"/>
              </a:rPr>
              <a:t>P</a:t>
            </a:r>
            <a:r>
              <a:rPr lang="de-DE" sz="2800" dirty="0" err="1" smtClean="0">
                <a:latin typeface="Arial" panose="020B0604020202020204" pitchFamily="34" charset="0"/>
                <a:cs typeface="Arial" panose="020B0604020202020204" pitchFamily="34" charset="0"/>
              </a:rPr>
              <a:t>lantain</a:t>
            </a:r>
            <a:endParaRPr lang="ru-RU" sz="2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542989602"/>
      </p:ext>
    </p:extLst>
  </p:cSld>
  <p:clrMapOvr>
    <a:masterClrMapping/>
  </p:clrMapOvr>
</p:sld>
</file>

<file path=ppt/theme/theme1.xml><?xml version="1.0" encoding="utf-8"?>
<a:theme xmlns:a="http://schemas.openxmlformats.org/drawingml/2006/main" name="Грань">
  <a:themeElements>
    <a:clrScheme name="Грань">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Грань">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Грань">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50</TotalTime>
  <Words>777</Words>
  <Application>Microsoft Office PowerPoint</Application>
  <PresentationFormat>Широкоэкранный</PresentationFormat>
  <Paragraphs>27</Paragraphs>
  <Slides>10</Slides>
  <Notes>0</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10</vt:i4>
      </vt:variant>
    </vt:vector>
  </HeadingPairs>
  <TitlesOfParts>
    <vt:vector size="15" baseType="lpstr">
      <vt:lpstr>Arial</vt:lpstr>
      <vt:lpstr>Times New Roman</vt:lpstr>
      <vt:lpstr>Trebuchet MS</vt:lpstr>
      <vt:lpstr>Wingdings 3</vt:lpstr>
      <vt:lpstr>Грань</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user</dc:creator>
  <cp:lastModifiedBy>Пользователь Windows</cp:lastModifiedBy>
  <cp:revision>10</cp:revision>
  <dcterms:created xsi:type="dcterms:W3CDTF">2014-10-15T05:41:27Z</dcterms:created>
  <dcterms:modified xsi:type="dcterms:W3CDTF">2014-12-05T17:33:07Z</dcterms:modified>
</cp:coreProperties>
</file>