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22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9566E-2805-4930-AE46-0C8C6685DA00}" type="datetimeFigureOut">
              <a:rPr lang="ru-RU" smtClean="0"/>
              <a:t>05.12.2014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0B8C5-A62C-4DE1-8973-1BDEA79BB9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1943118"/>
      </p:ext>
    </p:extLst>
  </p:cSld>
  <p:clrMapOvr>
    <a:masterClrMapping/>
  </p:clrMapOvr>
  <p:transition spd="slow" advClick="0" advTm="2000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9566E-2805-4930-AE46-0C8C6685DA00}" type="datetimeFigureOut">
              <a:rPr lang="ru-RU" smtClean="0"/>
              <a:t>05.12.2014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0B8C5-A62C-4DE1-8973-1BDEA79BB9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7459869"/>
      </p:ext>
    </p:extLst>
  </p:cSld>
  <p:clrMapOvr>
    <a:masterClrMapping/>
  </p:clrMapOvr>
  <p:transition spd="slow" advClick="0" advTm="2000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9566E-2805-4930-AE46-0C8C6685DA00}" type="datetimeFigureOut">
              <a:rPr lang="ru-RU" smtClean="0"/>
              <a:t>05.12.2014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0B8C5-A62C-4DE1-8973-1BDEA79BB9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4486245"/>
      </p:ext>
    </p:extLst>
  </p:cSld>
  <p:clrMapOvr>
    <a:masterClrMapping/>
  </p:clrMapOvr>
  <p:transition spd="slow" advClick="0" advTm="2000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9566E-2805-4930-AE46-0C8C6685DA00}" type="datetimeFigureOut">
              <a:rPr lang="ru-RU" smtClean="0"/>
              <a:t>05.12.2014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0B8C5-A62C-4DE1-8973-1BDEA79BB9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822239"/>
      </p:ext>
    </p:extLst>
  </p:cSld>
  <p:clrMapOvr>
    <a:masterClrMapping/>
  </p:clrMapOvr>
  <p:transition spd="slow" advClick="0" advTm="2000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9566E-2805-4930-AE46-0C8C6685DA00}" type="datetimeFigureOut">
              <a:rPr lang="ru-RU" smtClean="0"/>
              <a:t>05.12.2014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0B8C5-A62C-4DE1-8973-1BDEA79BB9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2996224"/>
      </p:ext>
    </p:extLst>
  </p:cSld>
  <p:clrMapOvr>
    <a:masterClrMapping/>
  </p:clrMapOvr>
  <p:transition spd="slow" advClick="0" advTm="2000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9566E-2805-4930-AE46-0C8C6685DA00}" type="datetimeFigureOut">
              <a:rPr lang="ru-RU" smtClean="0"/>
              <a:t>05.12.2014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0B8C5-A62C-4DE1-8973-1BDEA79BB9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5960400"/>
      </p:ext>
    </p:extLst>
  </p:cSld>
  <p:clrMapOvr>
    <a:masterClrMapping/>
  </p:clrMapOvr>
  <p:transition spd="slow" advClick="0" advTm="2000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9566E-2805-4930-AE46-0C8C6685DA00}" type="datetimeFigureOut">
              <a:rPr lang="ru-RU" smtClean="0"/>
              <a:t>05.12.2014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0B8C5-A62C-4DE1-8973-1BDEA79BB9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9061581"/>
      </p:ext>
    </p:extLst>
  </p:cSld>
  <p:clrMapOvr>
    <a:masterClrMapping/>
  </p:clrMapOvr>
  <p:transition spd="slow" advClick="0" advTm="2000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9566E-2805-4930-AE46-0C8C6685DA00}" type="datetimeFigureOut">
              <a:rPr lang="ru-RU" smtClean="0"/>
              <a:t>05.12.2014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0B8C5-A62C-4DE1-8973-1BDEA79BB9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5341886"/>
      </p:ext>
    </p:extLst>
  </p:cSld>
  <p:clrMapOvr>
    <a:masterClrMapping/>
  </p:clrMapOvr>
  <p:transition spd="slow" advClick="0" advTm="2000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9566E-2805-4930-AE46-0C8C6685DA00}" type="datetimeFigureOut">
              <a:rPr lang="ru-RU" smtClean="0"/>
              <a:t>05.12.2014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0B8C5-A62C-4DE1-8973-1BDEA79BB9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0359857"/>
      </p:ext>
    </p:extLst>
  </p:cSld>
  <p:clrMapOvr>
    <a:masterClrMapping/>
  </p:clrMapOvr>
  <p:transition spd="slow" advClick="0" advTm="2000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9566E-2805-4930-AE46-0C8C6685DA00}" type="datetimeFigureOut">
              <a:rPr lang="ru-RU" smtClean="0"/>
              <a:t>05.12.2014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0B8C5-A62C-4DE1-8973-1BDEA79BB9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4952094"/>
      </p:ext>
    </p:extLst>
  </p:cSld>
  <p:clrMapOvr>
    <a:masterClrMapping/>
  </p:clrMapOvr>
  <p:transition spd="slow" advClick="0" advTm="2000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9566E-2805-4930-AE46-0C8C6685DA00}" type="datetimeFigureOut">
              <a:rPr lang="ru-RU" smtClean="0"/>
              <a:t>05.12.2014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0B8C5-A62C-4DE1-8973-1BDEA79BB9AA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58059639"/>
      </p:ext>
    </p:extLst>
  </p:cSld>
  <p:clrMapOvr>
    <a:masterClrMapping/>
  </p:clrMapOvr>
  <p:transition spd="slow" advClick="0" advTm="2000">
    <p:wip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9566E-2805-4930-AE46-0C8C6685DA00}" type="datetimeFigureOut">
              <a:rPr lang="ru-RU" smtClean="0"/>
              <a:t>05.12.2014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0B8C5-A62C-4DE1-8973-1BDEA79BB9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0750228"/>
      </p:ext>
    </p:extLst>
  </p:cSld>
  <p:clrMapOvr>
    <a:masterClrMapping/>
  </p:clrMapOvr>
  <p:transition spd="slow" advClick="0" advTm="2000">
    <p:wip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9566E-2805-4930-AE46-0C8C6685DA00}" type="datetimeFigureOut">
              <a:rPr lang="ru-RU" smtClean="0"/>
              <a:t>05.12.2014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0B8C5-A62C-4DE1-8973-1BDEA79BB9AA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82844299"/>
      </p:ext>
    </p:extLst>
  </p:cSld>
  <p:clrMapOvr>
    <a:masterClrMapping/>
  </p:clrMapOvr>
  <p:transition spd="slow" advClick="0" advTm="2000">
    <p:wip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9566E-2805-4930-AE46-0C8C6685DA00}" type="datetimeFigureOut">
              <a:rPr lang="ru-RU" smtClean="0"/>
              <a:t>05.12.2014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0B8C5-A62C-4DE1-8973-1BDEA79BB9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2646435"/>
      </p:ext>
    </p:extLst>
  </p:cSld>
  <p:clrMapOvr>
    <a:masterClrMapping/>
  </p:clrMapOvr>
  <p:transition spd="slow" advClick="0" advTm="2000">
    <p:wip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9566E-2805-4930-AE46-0C8C6685DA00}" type="datetimeFigureOut">
              <a:rPr lang="ru-RU" smtClean="0"/>
              <a:t>05.12.2014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0B8C5-A62C-4DE1-8973-1BDEA79BB9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6255649"/>
      </p:ext>
    </p:extLst>
  </p:cSld>
  <p:clrMapOvr>
    <a:masterClrMapping/>
  </p:clrMapOvr>
  <p:transition spd="slow" advClick="0" advTm="2000">
    <p:wip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9566E-2805-4930-AE46-0C8C6685DA00}" type="datetimeFigureOut">
              <a:rPr lang="ru-RU" smtClean="0"/>
              <a:t>05.12.2014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0B8C5-A62C-4DE1-8973-1BDEA79BB9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4809947"/>
      </p:ext>
    </p:extLst>
  </p:cSld>
  <p:clrMapOvr>
    <a:masterClrMapping/>
  </p:clrMapOvr>
  <p:transition spd="slow" advClick="0" advTm="2000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89566E-2805-4930-AE46-0C8C6685DA00}" type="datetimeFigureOut">
              <a:rPr lang="ru-RU" smtClean="0"/>
              <a:t>05.12.2014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910B8C5-A62C-4DE1-8973-1BDEA79BB9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7626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ransition spd="slow" advClick="0" advTm="2000">
    <p:wipe/>
  </p:transition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s://en.wikipedia.org/wiki/Vaccinium_myrtillus#cite_note-4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89863" y="682387"/>
            <a:ext cx="298338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ГБОУ СПО НО «  КБЛК»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189863" y="2292542"/>
            <a:ext cx="22518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    Ягоды</a:t>
            </a:r>
            <a:endParaRPr lang="ru-RU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175008" y="4039737"/>
            <a:ext cx="331661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Выполнила студентка</a:t>
            </a:r>
          </a:p>
          <a:p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4курса  2группы</a:t>
            </a:r>
          </a:p>
          <a:p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Цыганова Оля. В.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680363" y="6100549"/>
            <a:ext cx="40195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Пгт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 Красные Баки 2014год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7948117"/>
      </p:ext>
    </p:extLst>
  </p:cSld>
  <p:clrMapOvr>
    <a:masterClrMapping/>
  </p:clrMapOvr>
  <p:transition spd="slow" advClick="0" advTm="2000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476466" y="1403922"/>
            <a:ext cx="26468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trawberrie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&amp;Fcy;&amp;lcy;&amp;ucy;&amp;dcy; &amp;icy; &amp;pcy;&amp;rcy;&amp;ocy;&amp;scy;&amp;tcy;&amp;ocy; &amp;ocy;&amp;bcy;&amp;shchcy;&amp;iecy;&amp;ncy;&amp;icy;&amp;iecy;. &amp;Scy;&amp;tcy;&amp;rcy;&amp;acy;&amp;ncy;&amp;icy;&amp;tscy;&amp;acy; 256 &amp;Scy;&amp;ocy;&amp;tscy;&amp;icy;&amp;ucy;&amp;mcy; &amp;scy;&amp;ocy;&amp;tcy;&amp;rcy;&amp;ucy;&amp;dcy;&amp;ncy;&amp;icy;&amp;kcy;&amp;ocy;&amp;vcy; &amp;Mcy;&amp;Vcy;&amp;Dcy;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23344" y="2208096"/>
            <a:ext cx="2483892" cy="3311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45995" y="3207583"/>
            <a:ext cx="6096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b="1" i="1" dirty="0" err="1" smtClean="0"/>
              <a:t>Fragaria</a:t>
            </a:r>
            <a:r>
              <a:rPr lang="en-US" dirty="0" smtClean="0"/>
              <a:t> /</a:t>
            </a:r>
            <a:r>
              <a:rPr lang="en-US" dirty="0" err="1" smtClean="0">
                <a:effectLst/>
              </a:rPr>
              <a:t>frəˈɡɛəriə</a:t>
            </a:r>
            <a:r>
              <a:rPr lang="en-US" dirty="0" smtClean="0"/>
              <a:t>/</a:t>
            </a:r>
            <a:r>
              <a:rPr lang="en-US" baseline="30000" dirty="0" smtClean="0"/>
              <a:t>[2]</a:t>
            </a:r>
            <a:r>
              <a:rPr lang="en-US" dirty="0" smtClean="0"/>
              <a:t> is a genus of flowering plants in the rose family, Rosaceae, commonly known as </a:t>
            </a:r>
            <a:r>
              <a:rPr lang="en-US" b="1" dirty="0" smtClean="0"/>
              <a:t>strawberries</a:t>
            </a:r>
            <a:r>
              <a:rPr lang="en-US" dirty="0" smtClean="0"/>
              <a:t> for their edible fruits. There are more than 20 described species and many hybrids and cultivars. The most common strawberries grown commercially are cultivars of the garden strawberry, a hybrid known as </a:t>
            </a:r>
            <a:r>
              <a:rPr lang="en-US" i="1" dirty="0" err="1" smtClean="0"/>
              <a:t>Fragaria</a:t>
            </a:r>
            <a:r>
              <a:rPr lang="en-US" dirty="0" smtClean="0"/>
              <a:t> × </a:t>
            </a:r>
            <a:r>
              <a:rPr lang="en-US" i="1" dirty="0" err="1" smtClean="0"/>
              <a:t>ananassa</a:t>
            </a:r>
            <a:r>
              <a:rPr lang="en-US" dirty="0" smtClean="0"/>
              <a:t>. Strawberries have a taste that varies by cultivar, and ranges from quite sweet to rather tart. Strawberries are an important commercial fruit crop, widely grown in all temperate regions of the world.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49999116"/>
      </p:ext>
    </p:extLst>
  </p:cSld>
  <p:clrMapOvr>
    <a:masterClrMapping/>
  </p:clrMapOvr>
  <p:transition spd="slow" advClick="0" advTm="2000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39487" y="627797"/>
            <a:ext cx="31692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Redcurrant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32514" y="1910687"/>
            <a:ext cx="517250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The </a:t>
            </a:r>
            <a:r>
              <a:rPr lang="en-US" b="1" dirty="0" smtClean="0"/>
              <a:t>redcurrant</a:t>
            </a:r>
            <a:r>
              <a:rPr lang="en-US" dirty="0" smtClean="0"/>
              <a:t> (or </a:t>
            </a:r>
            <a:r>
              <a:rPr lang="en-US" b="1" dirty="0" smtClean="0"/>
              <a:t>red currant</a:t>
            </a:r>
            <a:r>
              <a:rPr lang="en-US" dirty="0" smtClean="0"/>
              <a:t>), </a:t>
            </a:r>
            <a:r>
              <a:rPr lang="en-US" i="1" dirty="0" smtClean="0"/>
              <a:t>Ribes </a:t>
            </a:r>
            <a:r>
              <a:rPr lang="en-US" i="1" dirty="0" err="1" smtClean="0"/>
              <a:t>rubrum</a:t>
            </a:r>
            <a:r>
              <a:rPr lang="en-US" dirty="0" smtClean="0"/>
              <a:t>, is a member of the genus </a:t>
            </a:r>
            <a:r>
              <a:rPr lang="en-US" i="1" dirty="0" smtClean="0"/>
              <a:t>Ribes</a:t>
            </a:r>
            <a:r>
              <a:rPr lang="en-US" dirty="0" smtClean="0"/>
              <a:t> in the gooseberry family Grossulariaceae, native to parts of western Europe (Belgium, France, Norway, Sweden, Germany, Netherlands, northern Italy, northern Spain, Portugal and Poland</a:t>
            </a:r>
            <a:endParaRPr lang="ru-RU" dirty="0"/>
          </a:p>
        </p:txBody>
      </p:sp>
      <p:pic>
        <p:nvPicPr>
          <p:cNvPr id="2050" name="Picture 2" descr="https://upload.wikimedia.org/wikipedia/commons/thumb/a/a5/Ribes_rubrum_1.jpg/640px-Ribes_rubrum_1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55597" y="1596788"/>
            <a:ext cx="3495834" cy="3175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5831531"/>
      </p:ext>
    </p:extLst>
  </p:cSld>
  <p:clrMapOvr>
    <a:masterClrMapping/>
  </p:clrMapOvr>
  <p:transition spd="slow" advClick="0" advTm="2000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926844" y="723332"/>
            <a:ext cx="29151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Bilberry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23164" y="2752510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b="1" i="1" dirty="0" smtClean="0"/>
              <a:t>Vaccinium </a:t>
            </a:r>
            <a:r>
              <a:rPr lang="en-US" b="1" i="1" dirty="0" err="1" smtClean="0"/>
              <a:t>myrtillus</a:t>
            </a:r>
            <a:r>
              <a:rPr lang="en-US" dirty="0" smtClean="0"/>
              <a:t> is a species of shrub with edible fruit of blue color, commonly called "bilberry", "whortleberry" or </a:t>
            </a:r>
            <a:r>
              <a:rPr lang="en-US" b="1" dirty="0" smtClean="0"/>
              <a:t>European blueberry</a:t>
            </a:r>
            <a:r>
              <a:rPr lang="en-US" dirty="0" smtClean="0"/>
              <a:t>. It has much in common with the American blueberry (</a:t>
            </a:r>
            <a:r>
              <a:rPr lang="en-US" i="1" dirty="0" smtClean="0"/>
              <a:t>Vaccinium </a:t>
            </a:r>
            <a:r>
              <a:rPr lang="en-US" i="1" dirty="0" err="1" smtClean="0"/>
              <a:t>cyanococcus</a:t>
            </a:r>
            <a:r>
              <a:rPr lang="en-US" dirty="0" smtClean="0"/>
              <a:t>). It is more precisely called </a:t>
            </a:r>
            <a:r>
              <a:rPr lang="en-US" b="1" dirty="0" smtClean="0"/>
              <a:t>common bilberry</a:t>
            </a:r>
            <a:r>
              <a:rPr lang="en-US" dirty="0" smtClean="0"/>
              <a:t> or </a:t>
            </a:r>
            <a:r>
              <a:rPr lang="en-US" b="1" dirty="0" smtClean="0"/>
              <a:t>blue whortleberry</a:t>
            </a:r>
            <a:r>
              <a:rPr lang="en-US" dirty="0" smtClean="0"/>
              <a:t>, to distinguish it from other </a:t>
            </a:r>
            <a:r>
              <a:rPr lang="en-US" i="1" dirty="0" smtClean="0"/>
              <a:t>Vaccinium</a:t>
            </a:r>
            <a:r>
              <a:rPr lang="en-US" dirty="0" smtClean="0"/>
              <a:t> relatives. Regional names include </a:t>
            </a:r>
            <a:r>
              <a:rPr lang="en-US" dirty="0" err="1" smtClean="0"/>
              <a:t>blaeberry</a:t>
            </a:r>
            <a:r>
              <a:rPr lang="en-US" dirty="0" smtClean="0"/>
              <a:t>, </a:t>
            </a:r>
            <a:r>
              <a:rPr lang="en-US" dirty="0" err="1" smtClean="0"/>
              <a:t>hurtleberry</a:t>
            </a:r>
            <a:r>
              <a:rPr lang="en-US" dirty="0" smtClean="0"/>
              <a:t>,</a:t>
            </a:r>
            <a:r>
              <a:rPr lang="en-US" baseline="30000" dirty="0" smtClean="0"/>
              <a:t>[2]</a:t>
            </a:r>
            <a:r>
              <a:rPr lang="en-US" dirty="0" smtClean="0"/>
              <a:t> huckleberry, </a:t>
            </a:r>
            <a:r>
              <a:rPr lang="en-US" dirty="0" err="1" smtClean="0"/>
              <a:t>winberry</a:t>
            </a:r>
            <a:r>
              <a:rPr lang="en-US" dirty="0" smtClean="0"/>
              <a:t> and </a:t>
            </a:r>
            <a:r>
              <a:rPr lang="en-US" dirty="0" err="1" smtClean="0"/>
              <a:t>fraughan</a:t>
            </a:r>
            <a:r>
              <a:rPr lang="en-US" dirty="0" smtClean="0"/>
              <a:t>.</a:t>
            </a:r>
            <a:r>
              <a:rPr lang="en-US" baseline="30000" dirty="0" smtClean="0">
                <a:hlinkClick r:id="rId2"/>
              </a:rPr>
              <a:t>[</a:t>
            </a:r>
            <a:endParaRPr lang="ru-RU" dirty="0"/>
          </a:p>
        </p:txBody>
      </p:sp>
      <p:pic>
        <p:nvPicPr>
          <p:cNvPr id="3074" name="Picture 2" descr="https://upload.wikimedia.org/wikipedia/commons/5/5c/203_Vaccinum_myrtillus_L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19164" y="1567134"/>
            <a:ext cx="2596392" cy="3638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6763374"/>
      </p:ext>
    </p:extLst>
  </p:cSld>
  <p:clrMapOvr>
    <a:masterClrMapping/>
  </p:clrMapOvr>
  <p:transition spd="slow" advClick="0" advTm="2000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570072" y="719498"/>
            <a:ext cx="218521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Cowberry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55093" y="2189328"/>
            <a:ext cx="4394579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/>
              <a:t>cowberry</a:t>
            </a:r>
            <a:r>
              <a:rPr lang="en-US" dirty="0" smtClean="0"/>
              <a:t> is a short evergreen shrub in the heath family that bears edible fruit, native to boreal forest and Arctic tundra throughout the Northern Hemisphere from Eurasia to North America. </a:t>
            </a:r>
            <a:r>
              <a:rPr lang="en-US" dirty="0" err="1" smtClean="0"/>
              <a:t>Lingonberries</a:t>
            </a:r>
            <a:r>
              <a:rPr lang="en-US" dirty="0" smtClean="0"/>
              <a:t> are a staple in Northern Scandinavia, picked in the wild and used to accompany a variety of dishes. </a:t>
            </a:r>
            <a:endParaRPr lang="ru-RU" dirty="0"/>
          </a:p>
        </p:txBody>
      </p:sp>
      <p:pic>
        <p:nvPicPr>
          <p:cNvPr id="4098" name="Picture 2" descr="&amp;Mcy;&amp;acy;&amp;tcy;&amp;iecy;&amp;rcy;&amp;icy;&amp;acy;&amp;lcy;&amp;ycy; &amp;zcy;&amp;acy; 29.04.2014 &quot; &amp;Ncy;&amp;ocy;&amp;vcy;&amp;ocy;&amp;scy;&amp;tcy;&amp;icy; &amp;Ucy;&amp;kcy;&amp;rcy;&amp;acy;&amp;icy;&amp;ncy;&amp;ycy;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62679" y="1905668"/>
            <a:ext cx="3711528" cy="2598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7183835"/>
      </p:ext>
    </p:extLst>
  </p:cSld>
  <p:clrMapOvr>
    <a:masterClrMapping/>
  </p:clrMapOvr>
  <p:transition spd="slow" advClick="0" advTm="2000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587898" y="583021"/>
            <a:ext cx="231345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Cranberry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00585" y="2606722"/>
            <a:ext cx="522254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/>
              <a:t>Cranberries</a:t>
            </a:r>
            <a:r>
              <a:rPr lang="en-US" dirty="0" smtClean="0"/>
              <a:t> are a group of evergreen dwarf shrubs or trailing vines in the subgenus </a:t>
            </a:r>
            <a:r>
              <a:rPr lang="en-US" b="1" i="1" dirty="0" err="1" smtClean="0"/>
              <a:t>Oxycoccus</a:t>
            </a:r>
            <a:r>
              <a:rPr lang="en-US" dirty="0" smtClean="0"/>
              <a:t> of the genus </a:t>
            </a:r>
            <a:r>
              <a:rPr lang="en-US" i="1" dirty="0" smtClean="0"/>
              <a:t>Vaccinium</a:t>
            </a:r>
            <a:r>
              <a:rPr lang="en-US" dirty="0" smtClean="0"/>
              <a:t>. Cranberry may also be the common name of the species </a:t>
            </a:r>
            <a:r>
              <a:rPr lang="en-US" b="1" i="1" dirty="0" smtClean="0"/>
              <a:t>Vaccinium </a:t>
            </a:r>
            <a:r>
              <a:rPr lang="en-US" b="1" i="1" dirty="0" err="1" smtClean="0"/>
              <a:t>oxycoccos</a:t>
            </a:r>
            <a:r>
              <a:rPr lang="en-US" dirty="0" smtClean="0"/>
              <a:t>, particularly in Britain. In some methods of classification, </a:t>
            </a:r>
            <a:r>
              <a:rPr lang="en-US" i="1" dirty="0" err="1" smtClean="0"/>
              <a:t>Oxycoccus</a:t>
            </a:r>
            <a:r>
              <a:rPr lang="en-US" dirty="0" smtClean="0"/>
              <a:t> is regarded as a genus in its own right. They can be found in acidic bogs throughout the cooler regions of the northern hemisphere..</a:t>
            </a:r>
            <a:endParaRPr lang="ru-RU" dirty="0"/>
          </a:p>
        </p:txBody>
      </p:sp>
      <p:pic>
        <p:nvPicPr>
          <p:cNvPr id="5122" name="Picture 2" descr="https://upload.wikimedia.org/wikipedia/commons/thumb/3/3a/Cranberry_bog.jpg/1024px-Cranberry_bog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23128" y="2033515"/>
            <a:ext cx="4033864" cy="2655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1878293"/>
      </p:ext>
    </p:extLst>
  </p:cSld>
  <p:clrMapOvr>
    <a:masterClrMapping/>
  </p:clrMapOvr>
  <p:transition spd="slow" advClick="0" advTm="2000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20949" y="323714"/>
            <a:ext cx="274947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ountain-ash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05930" y="2224585"/>
            <a:ext cx="417525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The exact number of species is disputed depending on the circumscription of the genus, and also due to the number of apomictic </a:t>
            </a:r>
            <a:r>
              <a:rPr lang="en-US" dirty="0" err="1" smtClean="0"/>
              <a:t>microspecies</a:t>
            </a:r>
            <a:r>
              <a:rPr lang="en-US" dirty="0" smtClean="0"/>
              <a:t>, which some treat as distinct species but others group in a smaller number of variable species. Recent treatments treat </a:t>
            </a:r>
            <a:r>
              <a:rPr lang="en-US" i="1" dirty="0" err="1" smtClean="0"/>
              <a:t>Sorbus</a:t>
            </a:r>
            <a:r>
              <a:rPr lang="en-US" dirty="0" smtClean="0"/>
              <a:t> in a narrower sense to include only the leaved species of </a:t>
            </a:r>
            <a:r>
              <a:rPr lang="en-US" i="1" dirty="0" err="1" smtClean="0"/>
              <a:t>Sorbus</a:t>
            </a:r>
            <a:r>
              <a:rPr lang="en-US" dirty="0" smtClean="0"/>
              <a:t>, raising several of the other subgenera to generic rank.</a:t>
            </a:r>
            <a:endParaRPr lang="ru-RU" dirty="0"/>
          </a:p>
        </p:txBody>
      </p:sp>
      <p:pic>
        <p:nvPicPr>
          <p:cNvPr id="6146" name="Picture 2" descr="Sorbus aucuparia aka rowa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55373" y="1519281"/>
            <a:ext cx="3433786" cy="4573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9367406"/>
      </p:ext>
    </p:extLst>
  </p:cSld>
  <p:clrMapOvr>
    <a:masterClrMapping/>
  </p:clrMapOvr>
  <p:transition spd="slow" advClick="0" advTm="2000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457967" y="528430"/>
            <a:ext cx="234070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Raspberry</a:t>
            </a: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34433" y="2415654"/>
            <a:ext cx="475643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/>
              <a:t>raspberry</a:t>
            </a:r>
            <a:r>
              <a:rPr lang="en-US" dirty="0" smtClean="0"/>
              <a:t> or occasionally as </a:t>
            </a:r>
            <a:r>
              <a:rPr lang="en-US" b="1" dirty="0" smtClean="0"/>
              <a:t>European raspberry</a:t>
            </a:r>
            <a:r>
              <a:rPr lang="en-US" dirty="0" smtClean="0"/>
              <a:t> to distinguish it from other raspberries) is a red-fruited species of </a:t>
            </a:r>
            <a:r>
              <a:rPr lang="en-US" i="1" dirty="0" smtClean="0"/>
              <a:t>Rubus</a:t>
            </a:r>
            <a:r>
              <a:rPr lang="en-US" dirty="0" smtClean="0"/>
              <a:t> native to Europe and northern Asia and commonly cultivated in other temperate regions. A closely related plant in North America, sometimes regarded as the variety </a:t>
            </a:r>
            <a:r>
              <a:rPr lang="en-US" i="1" dirty="0" smtClean="0"/>
              <a:t>Rubus </a:t>
            </a:r>
            <a:r>
              <a:rPr lang="en-US" i="1" dirty="0" err="1" smtClean="0"/>
              <a:t>idaeus</a:t>
            </a:r>
            <a:r>
              <a:rPr lang="en-US" dirty="0" smtClean="0"/>
              <a:t> var. </a:t>
            </a:r>
            <a:r>
              <a:rPr lang="en-US" i="1" dirty="0" err="1" smtClean="0"/>
              <a:t>strigosus</a:t>
            </a:r>
            <a:r>
              <a:rPr lang="en-US" dirty="0" smtClean="0"/>
              <a:t>, is more commonly treated as a distinct species, </a:t>
            </a:r>
            <a:r>
              <a:rPr lang="en-US" i="1" dirty="0" smtClean="0"/>
              <a:t>Rubus </a:t>
            </a:r>
            <a:r>
              <a:rPr lang="en-US" i="1" dirty="0" err="1" smtClean="0"/>
              <a:t>strigosus</a:t>
            </a:r>
            <a:r>
              <a:rPr lang="en-US" dirty="0" smtClean="0"/>
              <a:t> (American Red Raspberry), as is done here.</a:t>
            </a:r>
            <a:endParaRPr lang="ru-RU" dirty="0"/>
          </a:p>
        </p:txBody>
      </p:sp>
      <p:pic>
        <p:nvPicPr>
          <p:cNvPr id="7170" name="Picture 2" descr="Malin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28319" y="2319755"/>
            <a:ext cx="4088878" cy="2732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3725681"/>
      </p:ext>
    </p:extLst>
  </p:cSld>
  <p:clrMapOvr>
    <a:masterClrMapping/>
  </p:clrMapOvr>
  <p:transition spd="slow" advClick="0" advTm="2000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55509" y="446543"/>
            <a:ext cx="276229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weet cherry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87188" y="1736076"/>
            <a:ext cx="425355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/>
              <a:t>sweet cherry</a:t>
            </a:r>
            <a:r>
              <a:rPr lang="en-US" dirty="0" smtClean="0"/>
              <a:t>, </a:t>
            </a:r>
            <a:r>
              <a:rPr lang="en-US" b="1" dirty="0" smtClean="0"/>
              <a:t>bird </a:t>
            </a:r>
            <a:r>
              <a:rPr lang="en-US" b="1" dirty="0" err="1" smtClean="0"/>
              <a:t>cherry</a:t>
            </a:r>
            <a:r>
              <a:rPr lang="en-US" dirty="0" err="1" smtClean="0"/>
              <a:t>,or</a:t>
            </a:r>
            <a:r>
              <a:rPr lang="en-US" dirty="0" smtClean="0"/>
              <a:t> </a:t>
            </a:r>
            <a:r>
              <a:rPr lang="en-US" b="1" dirty="0" err="1" smtClean="0"/>
              <a:t>gean</a:t>
            </a:r>
            <a:r>
              <a:rPr lang="en-US" dirty="0" smtClean="0"/>
              <a:t>,</a:t>
            </a:r>
            <a:r>
              <a:rPr lang="en-US" baseline="30000" dirty="0" smtClean="0"/>
              <a:t>[</a:t>
            </a:r>
            <a:r>
              <a:rPr lang="en-US" dirty="0" smtClean="0"/>
              <a:t>is a species of cherry native to Europe, Anatolia, Maghreb, and western Asia, from the British Isles</a:t>
            </a:r>
            <a:r>
              <a:rPr lang="en-US" baseline="30000" dirty="0" smtClean="0"/>
              <a:t>[3]</a:t>
            </a:r>
            <a:r>
              <a:rPr lang="en-US" dirty="0" smtClean="0"/>
              <a:t> south to Morocco and Tunisia, north to the Trondheimsfjord region in Norway and east to the Caucasus and northern Iran, with a small </a:t>
            </a:r>
            <a:r>
              <a:rPr lang="en-US" dirty="0" err="1" smtClean="0"/>
              <a:t>disjunct</a:t>
            </a:r>
            <a:r>
              <a:rPr lang="en-US" dirty="0" smtClean="0"/>
              <a:t> population in the western Himalaya.</a:t>
            </a:r>
            <a:r>
              <a:rPr lang="en-US" baseline="30000" dirty="0" smtClean="0"/>
              <a:t>[</a:t>
            </a:r>
            <a:r>
              <a:rPr lang="en-US" dirty="0" smtClean="0"/>
              <a:t>This species, in the rose family (Rosaceae), has a diploid set of sixteen chromosomes </a:t>
            </a:r>
            <a:endParaRPr lang="ru-RU" dirty="0"/>
          </a:p>
        </p:txBody>
      </p:sp>
      <p:pic>
        <p:nvPicPr>
          <p:cNvPr id="8194" name="Picture 2" descr="https://upload.wikimedia.org/wikipedia/commons/thumb/4/49/Prunus_avium_fruit.jpg/640px-Prunus_avium_fruit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89505" y="1476768"/>
            <a:ext cx="3570359" cy="3582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7517222"/>
      </p:ext>
    </p:extLst>
  </p:cSld>
  <p:clrMapOvr>
    <a:masterClrMapping/>
  </p:clrMapOvr>
  <p:transition spd="slow" advClick="0" advTm="2000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306845" y="542078"/>
            <a:ext cx="241604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Blackberry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05301" y="2634018"/>
            <a:ext cx="312078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The </a:t>
            </a:r>
            <a:r>
              <a:rPr lang="en-US" b="1" dirty="0" smtClean="0"/>
              <a:t>blackberry</a:t>
            </a:r>
            <a:r>
              <a:rPr lang="en-US" dirty="0" smtClean="0"/>
              <a:t> is an edible fruit produced by many species in the </a:t>
            </a:r>
            <a:r>
              <a:rPr lang="en-US" i="1" dirty="0" smtClean="0"/>
              <a:t>Rubus</a:t>
            </a:r>
            <a:r>
              <a:rPr lang="en-US" dirty="0" smtClean="0"/>
              <a:t> genus in the Rosaceae family, hybrids among these species within the </a:t>
            </a:r>
            <a:r>
              <a:rPr lang="en-US" i="1" dirty="0" smtClean="0"/>
              <a:t>Rubus</a:t>
            </a:r>
            <a:r>
              <a:rPr lang="en-US" dirty="0" smtClean="0"/>
              <a:t> subgenus, and hybrids between the </a:t>
            </a:r>
            <a:r>
              <a:rPr lang="en-US" i="1" dirty="0" smtClean="0"/>
              <a:t>Rubus</a:t>
            </a:r>
            <a:r>
              <a:rPr lang="en-US" dirty="0" smtClean="0"/>
              <a:t> and </a:t>
            </a:r>
            <a:r>
              <a:rPr lang="en-US" i="1" dirty="0" err="1" smtClean="0"/>
              <a:t>Idaeobatus</a:t>
            </a:r>
            <a:r>
              <a:rPr lang="en-US" dirty="0" smtClean="0"/>
              <a:t> subgenera.</a:t>
            </a:r>
            <a:endParaRPr lang="ru-RU" dirty="0"/>
          </a:p>
        </p:txBody>
      </p:sp>
      <p:pic>
        <p:nvPicPr>
          <p:cNvPr id="9218" name="Picture 2" descr="https://upload.wikimedia.org/wikipedia/commons/thumb/7/78/Ripe%2C_ripening%2C_and_green_blackberries.jpg/1024px-Ripe%2C_ripening%2C_and_green_blackberries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86952" y="2269451"/>
            <a:ext cx="4265139" cy="3037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5041888"/>
      </p:ext>
    </p:extLst>
  </p:cSld>
  <p:clrMapOvr>
    <a:masterClrMapping/>
  </p:clrMapOvr>
  <p:transition spd="slow" advClick="0" advTm="2000">
    <p:wipe/>
  </p:transition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45</TotalTime>
  <Words>637</Words>
  <Application>Microsoft Office PowerPoint</Application>
  <PresentationFormat>Широкоэкранный</PresentationFormat>
  <Paragraphs>24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Times New Roman</vt:lpstr>
      <vt:lpstr>Trebuchet MS</vt:lpstr>
      <vt:lpstr>Wingdings 3</vt:lpstr>
      <vt:lpstr>Грань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1 1</dc:creator>
  <cp:lastModifiedBy>Пользователь Windows</cp:lastModifiedBy>
  <cp:revision>15</cp:revision>
  <dcterms:created xsi:type="dcterms:W3CDTF">2014-10-15T05:43:35Z</dcterms:created>
  <dcterms:modified xsi:type="dcterms:W3CDTF">2014-12-05T17:34:48Z</dcterms:modified>
</cp:coreProperties>
</file>